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Lst>
  <p:notesMasterIdLst>
    <p:notesMasterId r:id="rId26"/>
  </p:notesMaster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notesMaster" Target="notesMasters/notesMaster1.xml"/><Relationship Id="rId27" Type="http://schemas.openxmlformats.org/officeDocument/2006/relationships/presProps" Target="presProps.xml"/><Relationship Id="rId28" Type="http://schemas.openxmlformats.org/officeDocument/2006/relationships/viewProps" Target="viewProps.xml"/><Relationship Id="rId29" Type="http://schemas.openxmlformats.org/officeDocument/2006/relationships/theme" Target="theme/theme1.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1-1.png"/><Relationship Id="rId2" Type="http://schemas.openxmlformats.org/officeDocument/2006/relationships/image" Target="../media/image-1-2.png"/><Relationship Id="rId4" Type="http://schemas.openxmlformats.org/officeDocument/2006/relationships/slideLayout" Target="../slideLayouts/slideLayout1.xml"/><Relationship Id="rId5"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10-1.png"/><Relationship Id="rId2" Type="http://schemas.openxmlformats.org/officeDocument/2006/relationships/image" Target="../media/image-10-2.png"/><Relationship Id="rId4" Type="http://schemas.openxmlformats.org/officeDocument/2006/relationships/slideLayout" Target="../slideLayouts/slideLayout1.xml"/><Relationship Id="rId5"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11-1.png"/><Relationship Id="rId2" Type="http://schemas.openxmlformats.org/officeDocument/2006/relationships/image" Target="../media/image-11-2.png"/><Relationship Id="rId4" Type="http://schemas.openxmlformats.org/officeDocument/2006/relationships/slideLayout" Target="../slideLayouts/slideLayout1.xml"/><Relationship Id="rId5"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12-1.png"/><Relationship Id="rId2" Type="http://schemas.openxmlformats.org/officeDocument/2006/relationships/image" Target="../media/image-12-2.png"/><Relationship Id="rId3" Type="http://schemas.openxmlformats.org/officeDocument/2006/relationships/image" Target="../media/image-12-3.png"/><Relationship Id="rId5" Type="http://schemas.openxmlformats.org/officeDocument/2006/relationships/slideLayout" Target="../slideLayouts/slideLayout1.xml"/><Relationship Id="rId6"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5" Type="http://schemas.openxmlformats.org/officeDocument/2006/relationships/hyperlink" Target="https://gamma.app" TargetMode="External"/><Relationship Id="rId1" Type="http://schemas.openxmlformats.org/officeDocument/2006/relationships/image" Target="../media/image-13-1.png"/><Relationship Id="rId2" Type="http://schemas.openxmlformats.org/officeDocument/2006/relationships/image" Target="../media/image-13-2.png"/><Relationship Id="rId3" Type="http://schemas.openxmlformats.org/officeDocument/2006/relationships/image" Target="../media/image-13-3.png"/><Relationship Id="rId4" Type="http://schemas.openxmlformats.org/officeDocument/2006/relationships/image" Target="../media/image-13-4.png"/><Relationship Id="rId6" Type="http://schemas.openxmlformats.org/officeDocument/2006/relationships/slideLayout" Target="../slideLayouts/slideLayout1.xml"/><Relationship Id="rId7"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14-1.png"/><Relationship Id="rId2" Type="http://schemas.openxmlformats.org/officeDocument/2006/relationships/image" Target="../media/image-14-2.png"/><Relationship Id="rId4" Type="http://schemas.openxmlformats.org/officeDocument/2006/relationships/slideLayout" Target="../slideLayouts/slideLayout1.xml"/><Relationship Id="rId5"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15-1.png"/><Relationship Id="rId2" Type="http://schemas.openxmlformats.org/officeDocument/2006/relationships/image" Target="../media/image-15-2.png"/><Relationship Id="rId4" Type="http://schemas.openxmlformats.org/officeDocument/2006/relationships/slideLayout" Target="../slideLayouts/slideLayout1.xml"/><Relationship Id="rId5"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6" Type="http://schemas.openxmlformats.org/officeDocument/2006/relationships/hyperlink" Target="https://gamma.app" TargetMode="External"/><Relationship Id="rId1" Type="http://schemas.openxmlformats.org/officeDocument/2006/relationships/image" Target="../media/image-16-1.png"/><Relationship Id="rId2" Type="http://schemas.openxmlformats.org/officeDocument/2006/relationships/image" Target="../media/image-16-2.png"/><Relationship Id="rId3" Type="http://schemas.openxmlformats.org/officeDocument/2006/relationships/image" Target="../media/image-16-3.png"/><Relationship Id="rId4" Type="http://schemas.openxmlformats.org/officeDocument/2006/relationships/image" Target="../media/image-16-4.png"/><Relationship Id="rId5" Type="http://schemas.openxmlformats.org/officeDocument/2006/relationships/image" Target="../media/image-16-5.png"/><Relationship Id="rId7" Type="http://schemas.openxmlformats.org/officeDocument/2006/relationships/slideLayout" Target="../slideLayouts/slideLayout1.xml"/><Relationship Id="rId8"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2" Type="http://schemas.openxmlformats.org/officeDocument/2006/relationships/hyperlink" Target="https://gamma.app" TargetMode="External"/><Relationship Id="rId1" Type="http://schemas.openxmlformats.org/officeDocument/2006/relationships/image" Target="../media/image-17-1.png"/><Relationship Id="rId3" Type="http://schemas.openxmlformats.org/officeDocument/2006/relationships/slideLayout" Target="../slideLayouts/slideLayout1.xml"/><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2" Type="http://schemas.openxmlformats.org/officeDocument/2006/relationships/hyperlink" Target="https://gamma.app" TargetMode="External"/><Relationship Id="rId1" Type="http://schemas.openxmlformats.org/officeDocument/2006/relationships/image" Target="../media/image-18-1.png"/><Relationship Id="rId3" Type="http://schemas.openxmlformats.org/officeDocument/2006/relationships/slideLayout" Target="../slideLayouts/slideLayout1.xml"/><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19-1.png"/><Relationship Id="rId2" Type="http://schemas.openxmlformats.org/officeDocument/2006/relationships/image" Target="../media/image-19-2.png"/><Relationship Id="rId4" Type="http://schemas.openxmlformats.org/officeDocument/2006/relationships/slideLayout" Target="../slideLayouts/slideLayout1.xml"/><Relationship Id="rId5"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2-1.png"/><Relationship Id="rId2" Type="http://schemas.openxmlformats.org/officeDocument/2006/relationships/image" Target="../media/image-2-2.png"/><Relationship Id="rId4" Type="http://schemas.openxmlformats.org/officeDocument/2006/relationships/slideLayout" Target="../slideLayouts/slideLayout1.xml"/><Relationship Id="rId5"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20-1.png"/><Relationship Id="rId2" Type="http://schemas.openxmlformats.org/officeDocument/2006/relationships/image" Target="../media/image-20-2.png"/><Relationship Id="rId4" Type="http://schemas.openxmlformats.org/officeDocument/2006/relationships/slideLayout" Target="../slideLayouts/slideLayout1.xml"/><Relationship Id="rId5"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0" Type="http://schemas.openxmlformats.org/officeDocument/2006/relationships/hyperlink" Target="https://gamma.app" TargetMode="External"/><Relationship Id="rId1" Type="http://schemas.openxmlformats.org/officeDocument/2006/relationships/image" Target="../media/image-21-1.png"/><Relationship Id="rId2" Type="http://schemas.openxmlformats.org/officeDocument/2006/relationships/image" Target="../media/image-21-2.png"/><Relationship Id="rId3" Type="http://schemas.openxmlformats.org/officeDocument/2006/relationships/image" Target="../media/image-21-3.png"/><Relationship Id="rId4" Type="http://schemas.openxmlformats.org/officeDocument/2006/relationships/image" Target="../media/image-21-4.png"/><Relationship Id="rId5" Type="http://schemas.openxmlformats.org/officeDocument/2006/relationships/image" Target="../media/image-21-5.png"/><Relationship Id="rId6" Type="http://schemas.openxmlformats.org/officeDocument/2006/relationships/image" Target="../media/image-21-6.png"/><Relationship Id="rId7" Type="http://schemas.openxmlformats.org/officeDocument/2006/relationships/image" Target="../media/image-21-7.png"/><Relationship Id="rId8" Type="http://schemas.openxmlformats.org/officeDocument/2006/relationships/image" Target="../media/image-21-8.png"/><Relationship Id="rId9" Type="http://schemas.openxmlformats.org/officeDocument/2006/relationships/image" Target="../media/image-21-9.png"/><Relationship Id="rId11" Type="http://schemas.openxmlformats.org/officeDocument/2006/relationships/slideLayout" Target="../slideLayouts/slideLayout1.xml"/><Relationship Id="rId1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2" Type="http://schemas.openxmlformats.org/officeDocument/2006/relationships/hyperlink" Target="https://gamma.app" TargetMode="External"/><Relationship Id="rId1" Type="http://schemas.openxmlformats.org/officeDocument/2006/relationships/image" Target="../media/image-22-1.png"/><Relationship Id="rId3" Type="http://schemas.openxmlformats.org/officeDocument/2006/relationships/slideLayout" Target="../slideLayouts/slideLayout1.xml"/><Relationship Id="rId4"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2" Type="http://schemas.openxmlformats.org/officeDocument/2006/relationships/hyperlink" Target="https://gamma.app" TargetMode="External"/><Relationship Id="rId1" Type="http://schemas.openxmlformats.org/officeDocument/2006/relationships/image" Target="../media/image-23-1.png"/><Relationship Id="rId3" Type="http://schemas.openxmlformats.org/officeDocument/2006/relationships/slideLayout" Target="../slideLayouts/slideLayout1.xml"/><Relationship Id="rId4"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2" Type="http://schemas.openxmlformats.org/officeDocument/2006/relationships/hyperlink" Target="https://gamma.app" TargetMode="External"/><Relationship Id="rId1" Type="http://schemas.openxmlformats.org/officeDocument/2006/relationships/image" Target="../media/image-24-1.png"/><Relationship Id="rId3" Type="http://schemas.openxmlformats.org/officeDocument/2006/relationships/slideLayout" Target="../slideLayouts/slideLayout1.xml"/><Relationship Id="rId4" Type="http://schemas.openxmlformats.org/officeDocument/2006/relationships/notesSlide" Target="../notesSlides/notesSlide24.xml"/></Relationships>
</file>

<file path=ppt/slides/_rels/slide3.xml.rels><?xml version="1.0" encoding="UTF-8" standalone="yes"?>
<Relationships xmlns="http://schemas.openxmlformats.org/package/2006/relationships"><Relationship Id="rId2" Type="http://schemas.openxmlformats.org/officeDocument/2006/relationships/hyperlink" Target="https://gamma.app" TargetMode="External"/><Relationship Id="rId1" Type="http://schemas.openxmlformats.org/officeDocument/2006/relationships/image" Target="../media/image-3-1.png"/><Relationship Id="rId3" Type="http://schemas.openxmlformats.org/officeDocument/2006/relationships/slideLayout" Target="../slideLayouts/slideLayout1.xml"/><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4-1.png"/><Relationship Id="rId2" Type="http://schemas.openxmlformats.org/officeDocument/2006/relationships/image" Target="../media/image-4-2.png"/><Relationship Id="rId4" Type="http://schemas.openxmlformats.org/officeDocument/2006/relationships/slideLayout" Target="../slideLayouts/slideLayout1.xml"/><Relationship Id="rId5"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2" Type="http://schemas.openxmlformats.org/officeDocument/2006/relationships/hyperlink" Target="https://gamma.app" TargetMode="External"/><Relationship Id="rId1" Type="http://schemas.openxmlformats.org/officeDocument/2006/relationships/image" Target="../media/image-5-1.png"/><Relationship Id="rId3" Type="http://schemas.openxmlformats.org/officeDocument/2006/relationships/slideLayout" Target="../slideLayouts/slideLayout1.xml"/><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2" Type="http://schemas.openxmlformats.org/officeDocument/2006/relationships/hyperlink" Target="https://gamma.app" TargetMode="External"/><Relationship Id="rId1" Type="http://schemas.openxmlformats.org/officeDocument/2006/relationships/image" Target="../media/image-6-1.png"/><Relationship Id="rId3" Type="http://schemas.openxmlformats.org/officeDocument/2006/relationships/slideLayout" Target="../slideLayouts/slideLayout1.xml"/><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2" Type="http://schemas.openxmlformats.org/officeDocument/2006/relationships/hyperlink" Target="https://gamma.app" TargetMode="External"/><Relationship Id="rId1" Type="http://schemas.openxmlformats.org/officeDocument/2006/relationships/image" Target="../media/image-7-1.png"/><Relationship Id="rId3" Type="http://schemas.openxmlformats.org/officeDocument/2006/relationships/slideLayout" Target="../slideLayouts/slideLayout1.xml"/><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2" Type="http://schemas.openxmlformats.org/officeDocument/2006/relationships/hyperlink" Target="https://gamma.app" TargetMode="External"/><Relationship Id="rId1" Type="http://schemas.openxmlformats.org/officeDocument/2006/relationships/image" Target="../media/image-8-1.png"/><Relationship Id="rId3" Type="http://schemas.openxmlformats.org/officeDocument/2006/relationships/slideLayout" Target="../slideLayouts/slideLayout1.xml"/><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9-1.png"/><Relationship Id="rId2" Type="http://schemas.openxmlformats.org/officeDocument/2006/relationships/image" Target="../media/image-9-2.png"/><Relationship Id="rId4" Type="http://schemas.openxmlformats.org/officeDocument/2006/relationships/slideLayout" Target="../slideLayouts/slideLayout1.xml"/><Relationship Id="rId5"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4F0FF"/>
          </a:solidFill>
          <a:ln/>
        </p:spPr>
      </p:sp>
      <p:sp>
        <p:nvSpPr>
          <p:cNvPr id="3" name="Shape 1"/>
          <p:cNvSpPr/>
          <p:nvPr/>
        </p:nvSpPr>
        <p:spPr>
          <a:xfrm>
            <a:off x="0" y="0"/>
            <a:ext cx="14630400" cy="8229600"/>
          </a:xfrm>
          <a:prstGeom prst="rect">
            <a:avLst/>
          </a:prstGeom>
          <a:solidFill>
            <a:srgbClr val="FBFAFF"/>
          </a:solidFill>
          <a:ln/>
        </p:spPr>
      </p:sp>
      <p:pic>
        <p:nvPicPr>
          <p:cNvPr id="4" name="Image 0" descr="preencoded.png">    </p:cNvPr>
          <p:cNvPicPr>
            <a:picLocks noChangeAspect="1"/>
          </p:cNvPicPr>
          <p:nvPr/>
        </p:nvPicPr>
        <p:blipFill>
          <a:blip r:embed="rId1"/>
          <a:stretch>
            <a:fillRect/>
          </a:stretch>
        </p:blipFill>
        <p:spPr>
          <a:xfrm>
            <a:off x="9452610" y="2654022"/>
            <a:ext cx="4869061" cy="2921437"/>
          </a:xfrm>
          <a:prstGeom prst="rect">
            <a:avLst/>
          </a:prstGeom>
        </p:spPr>
      </p:pic>
      <p:sp>
        <p:nvSpPr>
          <p:cNvPr id="5" name="Text 2"/>
          <p:cNvSpPr/>
          <p:nvPr/>
        </p:nvSpPr>
        <p:spPr>
          <a:xfrm>
            <a:off x="864037" y="1985486"/>
            <a:ext cx="7415927" cy="4258628"/>
          </a:xfrm>
          <a:prstGeom prst="rect">
            <a:avLst/>
          </a:prstGeom>
          <a:noFill/>
          <a:ln/>
        </p:spPr>
        <p:txBody>
          <a:bodyPr wrap="square" rtlCol="0" anchor="t"/>
          <a:lstStyle/>
          <a:p>
            <a:pPr indent="0" marL="0">
              <a:lnSpc>
                <a:spcPts val="8384"/>
              </a:lnSpc>
              <a:buNone/>
            </a:pPr>
            <a:r>
              <a:rPr lang="en-US" sz="6707" dirty="0">
                <a:solidFill>
                  <a:srgbClr val="403CCF"/>
                </a:solidFill>
                <a:latin typeface="Libre Baskerville" pitchFamily="34" charset="0"/>
                <a:ea typeface="Libre Baskerville" pitchFamily="34" charset="-122"/>
                <a:cs typeface="Libre Baskerville" pitchFamily="34" charset="-120"/>
              </a:rPr>
              <a:t>Text Summarization: Distilling the Essence</a:t>
            </a:r>
            <a:endParaRPr lang="en-US" sz="6707" dirty="0"/>
          </a:p>
        </p:txBody>
      </p:sp>
      <p:pic>
        <p:nvPicPr>
          <p:cNvPr id="6"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4F0FF"/>
          </a:solidFill>
          <a:ln/>
        </p:spPr>
      </p:sp>
      <p:sp>
        <p:nvSpPr>
          <p:cNvPr id="3" name="Shape 1"/>
          <p:cNvSpPr/>
          <p:nvPr/>
        </p:nvSpPr>
        <p:spPr>
          <a:xfrm>
            <a:off x="0" y="0"/>
            <a:ext cx="14630400" cy="8615363"/>
          </a:xfrm>
          <a:prstGeom prst="rect">
            <a:avLst/>
          </a:prstGeom>
          <a:solidFill>
            <a:srgbClr val="FBFAFF"/>
          </a:solidFill>
          <a:ln/>
        </p:spPr>
      </p:sp>
      <p:sp>
        <p:nvSpPr>
          <p:cNvPr id="4" name="Text 2"/>
          <p:cNvSpPr/>
          <p:nvPr/>
        </p:nvSpPr>
        <p:spPr>
          <a:xfrm>
            <a:off x="2594967" y="475178"/>
            <a:ext cx="4320540" cy="540068"/>
          </a:xfrm>
          <a:prstGeom prst="rect">
            <a:avLst/>
          </a:prstGeom>
          <a:noFill/>
          <a:ln/>
        </p:spPr>
        <p:txBody>
          <a:bodyPr wrap="none" rtlCol="0" anchor="t"/>
          <a:lstStyle/>
          <a:p>
            <a:pPr indent="0" marL="0">
              <a:lnSpc>
                <a:spcPts val="4253"/>
              </a:lnSpc>
              <a:buNone/>
            </a:pPr>
            <a:endParaRPr lang="en-US" sz="3402" dirty="0"/>
          </a:p>
        </p:txBody>
      </p:sp>
      <p:sp>
        <p:nvSpPr>
          <p:cNvPr id="5" name="Text 3"/>
          <p:cNvSpPr/>
          <p:nvPr/>
        </p:nvSpPr>
        <p:spPr>
          <a:xfrm>
            <a:off x="2594967" y="1360884"/>
            <a:ext cx="9440347" cy="276582"/>
          </a:xfrm>
          <a:prstGeom prst="rect">
            <a:avLst/>
          </a:prstGeom>
          <a:noFill/>
          <a:ln/>
        </p:spPr>
        <p:txBody>
          <a:bodyPr wrap="none" rtlCol="0" anchor="t"/>
          <a:lstStyle/>
          <a:p>
            <a:pPr indent="0" marL="0">
              <a:lnSpc>
                <a:spcPts val="2177"/>
              </a:lnSpc>
              <a:buNone/>
            </a:pPr>
            <a:r>
              <a:rPr lang="en-US" sz="1361" b="1" dirty="0">
                <a:solidFill>
                  <a:srgbClr val="49495A"/>
                </a:solidFill>
                <a:latin typeface="Open Sans" pitchFamily="34" charset="0"/>
                <a:ea typeface="Open Sans" pitchFamily="34" charset="-122"/>
                <a:cs typeface="Open Sans" pitchFamily="34" charset="-120"/>
              </a:rPr>
              <a:t>TF-IDF (Term Frequency-Inverse Document Frequency):</a:t>
            </a:r>
            <a:endParaRPr lang="en-US" sz="1361" dirty="0"/>
          </a:p>
        </p:txBody>
      </p:sp>
      <p:sp>
        <p:nvSpPr>
          <p:cNvPr id="6" name="Text 4"/>
          <p:cNvSpPr/>
          <p:nvPr/>
        </p:nvSpPr>
        <p:spPr>
          <a:xfrm>
            <a:off x="2594967" y="1831777"/>
            <a:ext cx="9440347" cy="553164"/>
          </a:xfrm>
          <a:prstGeom prst="rect">
            <a:avLst/>
          </a:prstGeom>
          <a:noFill/>
          <a:ln/>
        </p:spPr>
        <p:txBody>
          <a:bodyPr wrap="square" rtlCol="0" anchor="t"/>
          <a:lstStyle/>
          <a:p>
            <a:pPr indent="0" marL="0">
              <a:lnSpc>
                <a:spcPts val="2177"/>
              </a:lnSpc>
              <a:buNone/>
            </a:pPr>
            <a:r>
              <a:rPr lang="en-US" sz="1361" dirty="0">
                <a:solidFill>
                  <a:srgbClr val="49495A"/>
                </a:solidFill>
                <a:latin typeface="Open Sans" pitchFamily="34" charset="0"/>
                <a:ea typeface="Open Sans" pitchFamily="34" charset="-122"/>
                <a:cs typeface="Open Sans" pitchFamily="34" charset="-120"/>
              </a:rPr>
              <a:t>TF-IDF is a numerical statistic that reflects the importance of a word in a document relative to a corpus. It helps in identifying the most significant words in a document for text summarization.</a:t>
            </a:r>
            <a:endParaRPr lang="en-US" sz="1361" dirty="0"/>
          </a:p>
        </p:txBody>
      </p:sp>
      <p:sp>
        <p:nvSpPr>
          <p:cNvPr id="7" name="Text 5"/>
          <p:cNvSpPr/>
          <p:nvPr/>
        </p:nvSpPr>
        <p:spPr>
          <a:xfrm>
            <a:off x="2871311" y="2579251"/>
            <a:ext cx="9164003" cy="276582"/>
          </a:xfrm>
          <a:prstGeom prst="rect">
            <a:avLst/>
          </a:prstGeom>
          <a:noFill/>
          <a:ln/>
        </p:spPr>
        <p:txBody>
          <a:bodyPr wrap="none" rtlCol="0" anchor="t"/>
          <a:lstStyle/>
          <a:p>
            <a:pPr algn="l" marL="342900" indent="-342900">
              <a:lnSpc>
                <a:spcPts val="2177"/>
              </a:lnSpc>
              <a:buSzPct val="100000"/>
              <a:buChar char="•"/>
            </a:pPr>
            <a:r>
              <a:rPr lang="en-US" sz="1361" b="1" dirty="0">
                <a:solidFill>
                  <a:srgbClr val="49495A"/>
                </a:solidFill>
                <a:latin typeface="Open Sans" pitchFamily="34" charset="0"/>
                <a:ea typeface="Open Sans" pitchFamily="34" charset="-122"/>
                <a:cs typeface="Open Sans" pitchFamily="34" charset="-120"/>
              </a:rPr>
              <a:t>Step 1: Tokenization- </a:t>
            </a:r>
            <a:pPr algn="l" indent="0" marL="0">
              <a:lnSpc>
                <a:spcPts val="2177"/>
              </a:lnSpc>
              <a:buNone/>
            </a:pPr>
            <a:r>
              <a:rPr lang="en-US" sz="1361" dirty="0">
                <a:solidFill>
                  <a:srgbClr val="49495A"/>
                </a:solidFill>
                <a:latin typeface="Open Sans" pitchFamily="34" charset="0"/>
                <a:ea typeface="Open Sans" pitchFamily="34" charset="-122"/>
                <a:cs typeface="Open Sans" pitchFamily="34" charset="-120"/>
              </a:rPr>
              <a:t>Splitting the text into individual words or terms.</a:t>
            </a:r>
            <a:endParaRPr lang="en-US" sz="1361" dirty="0"/>
          </a:p>
        </p:txBody>
      </p:sp>
      <p:sp>
        <p:nvSpPr>
          <p:cNvPr id="8" name="Text 6"/>
          <p:cNvSpPr/>
          <p:nvPr/>
        </p:nvSpPr>
        <p:spPr>
          <a:xfrm>
            <a:off x="2871311" y="2916317"/>
            <a:ext cx="9164003" cy="276582"/>
          </a:xfrm>
          <a:prstGeom prst="rect">
            <a:avLst/>
          </a:prstGeom>
          <a:noFill/>
          <a:ln/>
        </p:spPr>
        <p:txBody>
          <a:bodyPr wrap="none" rtlCol="0" anchor="t"/>
          <a:lstStyle/>
          <a:p>
            <a:pPr algn="l" marL="342900" indent="-342900">
              <a:lnSpc>
                <a:spcPts val="2177"/>
              </a:lnSpc>
              <a:buSzPct val="100000"/>
              <a:buChar char="•"/>
            </a:pPr>
            <a:r>
              <a:rPr lang="en-US" sz="1361" b="1" dirty="0">
                <a:solidFill>
                  <a:srgbClr val="49495A"/>
                </a:solidFill>
                <a:latin typeface="Open Sans" pitchFamily="34" charset="0"/>
                <a:ea typeface="Open Sans" pitchFamily="34" charset="-122"/>
                <a:cs typeface="Open Sans" pitchFamily="34" charset="-120"/>
              </a:rPr>
              <a:t>Step 2: Term Frequency Calculation: </a:t>
            </a:r>
            <a:pPr algn="l" indent="0" marL="0">
              <a:lnSpc>
                <a:spcPts val="2177"/>
              </a:lnSpc>
              <a:buNone/>
            </a:pPr>
            <a:r>
              <a:rPr lang="en-US" sz="1361" dirty="0">
                <a:solidFill>
                  <a:srgbClr val="49495A"/>
                </a:solidFill>
                <a:latin typeface="Open Sans" pitchFamily="34" charset="0"/>
                <a:ea typeface="Open Sans" pitchFamily="34" charset="-122"/>
                <a:cs typeface="Open Sans" pitchFamily="34" charset="-120"/>
              </a:rPr>
              <a:t>Calculating the frequency of each term in the document.</a:t>
            </a:r>
            <a:endParaRPr lang="en-US" sz="1361" dirty="0"/>
          </a:p>
        </p:txBody>
      </p:sp>
      <p:sp>
        <p:nvSpPr>
          <p:cNvPr id="9" name="Text 7"/>
          <p:cNvSpPr/>
          <p:nvPr/>
        </p:nvSpPr>
        <p:spPr>
          <a:xfrm>
            <a:off x="2871311" y="3253383"/>
            <a:ext cx="9164003" cy="276582"/>
          </a:xfrm>
          <a:prstGeom prst="rect">
            <a:avLst/>
          </a:prstGeom>
          <a:noFill/>
          <a:ln/>
        </p:spPr>
        <p:txBody>
          <a:bodyPr wrap="none" rtlCol="0" anchor="t"/>
          <a:lstStyle/>
          <a:p>
            <a:pPr algn="l" marL="342900" indent="-342900">
              <a:lnSpc>
                <a:spcPts val="2177"/>
              </a:lnSpc>
              <a:buSzPct val="100000"/>
              <a:buChar char="•"/>
            </a:pPr>
            <a:r>
              <a:rPr lang="en-US" sz="1361" b="1" dirty="0">
                <a:solidFill>
                  <a:srgbClr val="49495A"/>
                </a:solidFill>
                <a:latin typeface="Open Sans" pitchFamily="34" charset="0"/>
                <a:ea typeface="Open Sans" pitchFamily="34" charset="-122"/>
                <a:cs typeface="Open Sans" pitchFamily="34" charset="-120"/>
              </a:rPr>
              <a:t>Step 3: Inverse Document Frequency Calculation: </a:t>
            </a:r>
            <a:pPr algn="l" indent="0" marL="0">
              <a:lnSpc>
                <a:spcPts val="2177"/>
              </a:lnSpc>
              <a:buNone/>
            </a:pPr>
            <a:r>
              <a:rPr lang="en-US" sz="1361" dirty="0">
                <a:solidFill>
                  <a:srgbClr val="49495A"/>
                </a:solidFill>
                <a:latin typeface="Open Sans" pitchFamily="34" charset="0"/>
                <a:ea typeface="Open Sans" pitchFamily="34" charset="-122"/>
                <a:cs typeface="Open Sans" pitchFamily="34" charset="-120"/>
              </a:rPr>
              <a:t>Calculating the inverse document frequency for each term.</a:t>
            </a:r>
            <a:endParaRPr lang="en-US" sz="1361" dirty="0"/>
          </a:p>
        </p:txBody>
      </p:sp>
      <p:sp>
        <p:nvSpPr>
          <p:cNvPr id="10" name="Text 8"/>
          <p:cNvSpPr/>
          <p:nvPr/>
        </p:nvSpPr>
        <p:spPr>
          <a:xfrm>
            <a:off x="2871311" y="3590449"/>
            <a:ext cx="9164003" cy="553164"/>
          </a:xfrm>
          <a:prstGeom prst="rect">
            <a:avLst/>
          </a:prstGeom>
          <a:noFill/>
          <a:ln/>
        </p:spPr>
        <p:txBody>
          <a:bodyPr wrap="square" rtlCol="0" anchor="t"/>
          <a:lstStyle/>
          <a:p>
            <a:pPr algn="l" marL="342900" indent="-342900">
              <a:lnSpc>
                <a:spcPts val="2177"/>
              </a:lnSpc>
              <a:buSzPct val="100000"/>
              <a:buChar char="•"/>
            </a:pPr>
            <a:r>
              <a:rPr lang="en-US" sz="1361" b="1" dirty="0">
                <a:solidFill>
                  <a:srgbClr val="49495A"/>
                </a:solidFill>
                <a:latin typeface="Open Sans" pitchFamily="34" charset="0"/>
                <a:ea typeface="Open Sans" pitchFamily="34" charset="-122"/>
                <a:cs typeface="Open Sans" pitchFamily="34" charset="-120"/>
              </a:rPr>
              <a:t>Step 4: TF-IDF Score Calculation: </a:t>
            </a:r>
            <a:pPr algn="l" indent="0" marL="0">
              <a:lnSpc>
                <a:spcPts val="2177"/>
              </a:lnSpc>
              <a:buNone/>
            </a:pPr>
            <a:r>
              <a:rPr lang="en-US" sz="1361" dirty="0">
                <a:solidFill>
                  <a:srgbClr val="49495A"/>
                </a:solidFill>
                <a:latin typeface="Open Sans" pitchFamily="34" charset="0"/>
                <a:ea typeface="Open Sans" pitchFamily="34" charset="-122"/>
                <a:cs typeface="Open Sans" pitchFamily="34" charset="-120"/>
              </a:rPr>
              <a:t>Multiplying term frequency with inverse document frequency to get TF-IDF scores.</a:t>
            </a:r>
            <a:endParaRPr lang="en-US" sz="1361" dirty="0"/>
          </a:p>
        </p:txBody>
      </p:sp>
      <p:sp>
        <p:nvSpPr>
          <p:cNvPr id="11" name="Text 9"/>
          <p:cNvSpPr/>
          <p:nvPr/>
        </p:nvSpPr>
        <p:spPr>
          <a:xfrm>
            <a:off x="2871311" y="4204097"/>
            <a:ext cx="9164003" cy="276582"/>
          </a:xfrm>
          <a:prstGeom prst="rect">
            <a:avLst/>
          </a:prstGeom>
          <a:noFill/>
          <a:ln/>
        </p:spPr>
        <p:txBody>
          <a:bodyPr wrap="none" rtlCol="0" anchor="t"/>
          <a:lstStyle/>
          <a:p>
            <a:pPr algn="l" marL="342900" indent="-342900">
              <a:lnSpc>
                <a:spcPts val="2177"/>
              </a:lnSpc>
              <a:buSzPct val="100000"/>
              <a:buChar char="•"/>
            </a:pPr>
            <a:r>
              <a:rPr lang="en-US" sz="1361" b="1" dirty="0">
                <a:solidFill>
                  <a:srgbClr val="49495A"/>
                </a:solidFill>
                <a:latin typeface="Open Sans" pitchFamily="34" charset="0"/>
                <a:ea typeface="Open Sans" pitchFamily="34" charset="-122"/>
                <a:cs typeface="Open Sans" pitchFamily="34" charset="-120"/>
              </a:rPr>
              <a:t>Step 5: Summary Generation: </a:t>
            </a:r>
            <a:pPr algn="l" indent="0" marL="0">
              <a:lnSpc>
                <a:spcPts val="2177"/>
              </a:lnSpc>
              <a:buNone/>
            </a:pPr>
            <a:r>
              <a:rPr lang="en-US" sz="1361" dirty="0">
                <a:solidFill>
                  <a:srgbClr val="49495A"/>
                </a:solidFill>
                <a:latin typeface="Open Sans" pitchFamily="34" charset="0"/>
                <a:ea typeface="Open Sans" pitchFamily="34" charset="-122"/>
                <a:cs typeface="Open Sans" pitchFamily="34" charset="-120"/>
              </a:rPr>
              <a:t>Selecting sentences with the highest TF-IDF scores.</a:t>
            </a:r>
            <a:endParaRPr lang="en-US" sz="1361" dirty="0"/>
          </a:p>
        </p:txBody>
      </p:sp>
      <p:pic>
        <p:nvPicPr>
          <p:cNvPr id="12" name="Image 0" descr="preencoded.png">    </p:cNvPr>
          <p:cNvPicPr>
            <a:picLocks noChangeAspect="1"/>
          </p:cNvPicPr>
          <p:nvPr/>
        </p:nvPicPr>
        <p:blipFill>
          <a:blip r:embed="rId1"/>
          <a:stretch>
            <a:fillRect/>
          </a:stretch>
        </p:blipFill>
        <p:spPr>
          <a:xfrm>
            <a:off x="2594967" y="4674989"/>
            <a:ext cx="9440347" cy="2994303"/>
          </a:xfrm>
          <a:prstGeom prst="rect">
            <a:avLst/>
          </a:prstGeom>
        </p:spPr>
      </p:pic>
      <p:sp>
        <p:nvSpPr>
          <p:cNvPr id="13" name="Text 10"/>
          <p:cNvSpPr/>
          <p:nvPr/>
        </p:nvSpPr>
        <p:spPr>
          <a:xfrm>
            <a:off x="2594967" y="7863602"/>
            <a:ext cx="9440347" cy="276582"/>
          </a:xfrm>
          <a:prstGeom prst="rect">
            <a:avLst/>
          </a:prstGeom>
          <a:noFill/>
          <a:ln/>
        </p:spPr>
        <p:txBody>
          <a:bodyPr wrap="none" rtlCol="0" anchor="t"/>
          <a:lstStyle/>
          <a:p>
            <a:pPr indent="0" marL="0">
              <a:lnSpc>
                <a:spcPts val="2177"/>
              </a:lnSpc>
              <a:buNone/>
            </a:pPr>
            <a:endParaRPr lang="en-US" sz="1361" dirty="0"/>
          </a:p>
        </p:txBody>
      </p:sp>
      <p:pic>
        <p:nvPicPr>
          <p:cNvPr id="14"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4F0FF"/>
          </a:solidFill>
          <a:ln/>
        </p:spPr>
      </p:sp>
      <p:sp>
        <p:nvSpPr>
          <p:cNvPr id="3" name="Shape 1"/>
          <p:cNvSpPr/>
          <p:nvPr/>
        </p:nvSpPr>
        <p:spPr>
          <a:xfrm>
            <a:off x="0" y="0"/>
            <a:ext cx="14630400" cy="9286994"/>
          </a:xfrm>
          <a:prstGeom prst="rect">
            <a:avLst/>
          </a:prstGeom>
          <a:solidFill>
            <a:srgbClr val="FBFAFF"/>
          </a:solidFill>
          <a:ln/>
        </p:spPr>
      </p:sp>
      <p:sp>
        <p:nvSpPr>
          <p:cNvPr id="4" name="Text 2"/>
          <p:cNvSpPr/>
          <p:nvPr/>
        </p:nvSpPr>
        <p:spPr>
          <a:xfrm>
            <a:off x="2594967" y="475178"/>
            <a:ext cx="4320540" cy="540068"/>
          </a:xfrm>
          <a:prstGeom prst="rect">
            <a:avLst/>
          </a:prstGeom>
          <a:noFill/>
          <a:ln/>
        </p:spPr>
        <p:txBody>
          <a:bodyPr wrap="none" rtlCol="0" anchor="t"/>
          <a:lstStyle/>
          <a:p>
            <a:pPr indent="0" marL="0">
              <a:lnSpc>
                <a:spcPts val="4253"/>
              </a:lnSpc>
              <a:buNone/>
            </a:pPr>
            <a:endParaRPr lang="en-US" sz="3402" dirty="0"/>
          </a:p>
        </p:txBody>
      </p:sp>
      <p:sp>
        <p:nvSpPr>
          <p:cNvPr id="5" name="Text 3"/>
          <p:cNvSpPr/>
          <p:nvPr/>
        </p:nvSpPr>
        <p:spPr>
          <a:xfrm>
            <a:off x="2594967" y="1360884"/>
            <a:ext cx="9440347" cy="276582"/>
          </a:xfrm>
          <a:prstGeom prst="rect">
            <a:avLst/>
          </a:prstGeom>
          <a:noFill/>
          <a:ln/>
        </p:spPr>
        <p:txBody>
          <a:bodyPr wrap="none" rtlCol="0" anchor="t"/>
          <a:lstStyle/>
          <a:p>
            <a:pPr indent="0" marL="0">
              <a:lnSpc>
                <a:spcPts val="2177"/>
              </a:lnSpc>
              <a:buNone/>
            </a:pPr>
            <a:r>
              <a:rPr lang="en-US" sz="1361" b="1" dirty="0">
                <a:solidFill>
                  <a:srgbClr val="49495A"/>
                </a:solidFill>
                <a:latin typeface="Open Sans" pitchFamily="34" charset="0"/>
                <a:ea typeface="Open Sans" pitchFamily="34" charset="-122"/>
                <a:cs typeface="Open Sans" pitchFamily="34" charset="-120"/>
              </a:rPr>
              <a:t>Latent Semantic Analysis (LSA):</a:t>
            </a:r>
            <a:endParaRPr lang="en-US" sz="1361" dirty="0"/>
          </a:p>
        </p:txBody>
      </p:sp>
      <p:sp>
        <p:nvSpPr>
          <p:cNvPr id="6" name="Text 4"/>
          <p:cNvSpPr/>
          <p:nvPr/>
        </p:nvSpPr>
        <p:spPr>
          <a:xfrm>
            <a:off x="2594967" y="1831777"/>
            <a:ext cx="9440347" cy="553164"/>
          </a:xfrm>
          <a:prstGeom prst="rect">
            <a:avLst/>
          </a:prstGeom>
          <a:noFill/>
          <a:ln/>
        </p:spPr>
        <p:txBody>
          <a:bodyPr wrap="square" rtlCol="0" anchor="t"/>
          <a:lstStyle/>
          <a:p>
            <a:pPr indent="0" marL="0">
              <a:lnSpc>
                <a:spcPts val="2177"/>
              </a:lnSpc>
              <a:buNone/>
            </a:pPr>
            <a:r>
              <a:rPr lang="en-US" sz="1361" dirty="0">
                <a:solidFill>
                  <a:srgbClr val="49495A"/>
                </a:solidFill>
                <a:latin typeface="Open Sans" pitchFamily="34" charset="0"/>
                <a:ea typeface="Open Sans" pitchFamily="34" charset="-122"/>
                <a:cs typeface="Open Sans" pitchFamily="34" charset="-120"/>
              </a:rPr>
              <a:t> It is a technique in natural language processing that analyzes relationships between a set of documents and the terms they contain by producing a set of concepts related to the documents and terms.</a:t>
            </a:r>
            <a:endParaRPr lang="en-US" sz="1361" dirty="0"/>
          </a:p>
        </p:txBody>
      </p:sp>
      <p:sp>
        <p:nvSpPr>
          <p:cNvPr id="7" name="Text 5"/>
          <p:cNvSpPr/>
          <p:nvPr/>
        </p:nvSpPr>
        <p:spPr>
          <a:xfrm>
            <a:off x="2871311" y="2579251"/>
            <a:ext cx="9164003" cy="276582"/>
          </a:xfrm>
          <a:prstGeom prst="rect">
            <a:avLst/>
          </a:prstGeom>
          <a:noFill/>
          <a:ln/>
        </p:spPr>
        <p:txBody>
          <a:bodyPr wrap="none" rtlCol="0" anchor="t"/>
          <a:lstStyle/>
          <a:p>
            <a:pPr algn="l" marL="342900" indent="-342900">
              <a:lnSpc>
                <a:spcPts val="2177"/>
              </a:lnSpc>
              <a:buSzPct val="100000"/>
              <a:buChar char="•"/>
            </a:pPr>
            <a:r>
              <a:rPr lang="en-US" sz="1361" b="1" dirty="0">
                <a:solidFill>
                  <a:srgbClr val="49495A"/>
                </a:solidFill>
                <a:latin typeface="Open Sans" pitchFamily="34" charset="0"/>
                <a:ea typeface="Open Sans" pitchFamily="34" charset="-122"/>
                <a:cs typeface="Open Sans" pitchFamily="34" charset="-120"/>
              </a:rPr>
              <a:t>Step 1: Term Frequency Matrix- </a:t>
            </a:r>
            <a:pPr algn="l" indent="0" marL="0">
              <a:lnSpc>
                <a:spcPts val="2177"/>
              </a:lnSpc>
              <a:buNone/>
            </a:pPr>
            <a:r>
              <a:rPr lang="en-US" sz="1361" dirty="0">
                <a:solidFill>
                  <a:srgbClr val="49495A"/>
                </a:solidFill>
                <a:latin typeface="Open Sans" pitchFamily="34" charset="0"/>
                <a:ea typeface="Open Sans" pitchFamily="34" charset="-122"/>
                <a:cs typeface="Open Sans" pitchFamily="34" charset="-120"/>
              </a:rPr>
              <a:t>Creating a term frequency matrix.</a:t>
            </a:r>
            <a:endParaRPr lang="en-US" sz="1361" dirty="0"/>
          </a:p>
        </p:txBody>
      </p:sp>
      <p:sp>
        <p:nvSpPr>
          <p:cNvPr id="8" name="Text 6"/>
          <p:cNvSpPr/>
          <p:nvPr/>
        </p:nvSpPr>
        <p:spPr>
          <a:xfrm>
            <a:off x="2871311" y="2916317"/>
            <a:ext cx="9164003" cy="553164"/>
          </a:xfrm>
          <a:prstGeom prst="rect">
            <a:avLst/>
          </a:prstGeom>
          <a:noFill/>
          <a:ln/>
        </p:spPr>
        <p:txBody>
          <a:bodyPr wrap="square" rtlCol="0" anchor="t"/>
          <a:lstStyle/>
          <a:p>
            <a:pPr algn="l" marL="342900" indent="-342900">
              <a:lnSpc>
                <a:spcPts val="2177"/>
              </a:lnSpc>
              <a:buSzPct val="100000"/>
              <a:buChar char="•"/>
            </a:pPr>
            <a:r>
              <a:rPr lang="en-US" sz="1361" b="1" dirty="0">
                <a:solidFill>
                  <a:srgbClr val="49495A"/>
                </a:solidFill>
                <a:latin typeface="Open Sans" pitchFamily="34" charset="0"/>
                <a:ea typeface="Open Sans" pitchFamily="34" charset="-122"/>
                <a:cs typeface="Open Sans" pitchFamily="34" charset="-120"/>
              </a:rPr>
              <a:t>Step 2: Singular Value Decomposition (SVD)- </a:t>
            </a:r>
            <a:pPr algn="l" indent="0" marL="0">
              <a:lnSpc>
                <a:spcPts val="2177"/>
              </a:lnSpc>
              <a:buNone/>
            </a:pPr>
            <a:r>
              <a:rPr lang="en-US" sz="1361" dirty="0">
                <a:solidFill>
                  <a:srgbClr val="49495A"/>
                </a:solidFill>
                <a:latin typeface="Open Sans" pitchFamily="34" charset="0"/>
                <a:ea typeface="Open Sans" pitchFamily="34" charset="-122"/>
                <a:cs typeface="Open Sans" pitchFamily="34" charset="-120"/>
              </a:rPr>
              <a:t>Applying SVD to reduce the dimensionality of the term-document matrix.</a:t>
            </a:r>
            <a:endParaRPr lang="en-US" sz="1361" dirty="0"/>
          </a:p>
        </p:txBody>
      </p:sp>
      <p:sp>
        <p:nvSpPr>
          <p:cNvPr id="9" name="Text 7"/>
          <p:cNvSpPr/>
          <p:nvPr/>
        </p:nvSpPr>
        <p:spPr>
          <a:xfrm>
            <a:off x="2871311" y="3529965"/>
            <a:ext cx="9164003" cy="276582"/>
          </a:xfrm>
          <a:prstGeom prst="rect">
            <a:avLst/>
          </a:prstGeom>
          <a:noFill/>
          <a:ln/>
        </p:spPr>
        <p:txBody>
          <a:bodyPr wrap="none" rtlCol="0" anchor="t"/>
          <a:lstStyle/>
          <a:p>
            <a:pPr algn="l" marL="342900" indent="-342900">
              <a:lnSpc>
                <a:spcPts val="2177"/>
              </a:lnSpc>
              <a:buSzPct val="100000"/>
              <a:buChar char="•"/>
            </a:pPr>
            <a:r>
              <a:rPr lang="en-US" sz="1361" b="1" dirty="0">
                <a:solidFill>
                  <a:srgbClr val="49495A"/>
                </a:solidFill>
                <a:latin typeface="Open Sans" pitchFamily="34" charset="0"/>
                <a:ea typeface="Open Sans" pitchFamily="34" charset="-122"/>
                <a:cs typeface="Open Sans" pitchFamily="34" charset="-120"/>
              </a:rPr>
              <a:t>Step 3: Concept Identification- </a:t>
            </a:r>
            <a:pPr algn="l" indent="0" marL="0">
              <a:lnSpc>
                <a:spcPts val="2177"/>
              </a:lnSpc>
              <a:buNone/>
            </a:pPr>
            <a:r>
              <a:rPr lang="en-US" sz="1361" dirty="0">
                <a:solidFill>
                  <a:srgbClr val="49495A"/>
                </a:solidFill>
                <a:latin typeface="Open Sans" pitchFamily="34" charset="0"/>
                <a:ea typeface="Open Sans" pitchFamily="34" charset="-122"/>
                <a:cs typeface="Open Sans" pitchFamily="34" charset="-120"/>
              </a:rPr>
              <a:t>Identifying key concepts in the text.</a:t>
            </a:r>
            <a:endParaRPr lang="en-US" sz="1361" dirty="0"/>
          </a:p>
        </p:txBody>
      </p:sp>
      <p:sp>
        <p:nvSpPr>
          <p:cNvPr id="10" name="Text 8"/>
          <p:cNvSpPr/>
          <p:nvPr/>
        </p:nvSpPr>
        <p:spPr>
          <a:xfrm>
            <a:off x="2871311" y="3867031"/>
            <a:ext cx="9164003" cy="276582"/>
          </a:xfrm>
          <a:prstGeom prst="rect">
            <a:avLst/>
          </a:prstGeom>
          <a:noFill/>
          <a:ln/>
        </p:spPr>
        <p:txBody>
          <a:bodyPr wrap="none" rtlCol="0" anchor="t"/>
          <a:lstStyle/>
          <a:p>
            <a:pPr algn="l" marL="342900" indent="-342900">
              <a:lnSpc>
                <a:spcPts val="2177"/>
              </a:lnSpc>
              <a:buSzPct val="100000"/>
              <a:buChar char="•"/>
            </a:pPr>
            <a:r>
              <a:rPr lang="en-US" sz="1361" b="1" dirty="0">
                <a:solidFill>
                  <a:srgbClr val="49495A"/>
                </a:solidFill>
                <a:latin typeface="Open Sans" pitchFamily="34" charset="0"/>
                <a:ea typeface="Open Sans" pitchFamily="34" charset="-122"/>
                <a:cs typeface="Open Sans" pitchFamily="34" charset="-120"/>
              </a:rPr>
              <a:t>Step 4: Sentence Scoring- </a:t>
            </a:r>
            <a:pPr algn="l" indent="0" marL="0">
              <a:lnSpc>
                <a:spcPts val="2177"/>
              </a:lnSpc>
              <a:buNone/>
            </a:pPr>
            <a:r>
              <a:rPr lang="en-US" sz="1361" dirty="0">
                <a:solidFill>
                  <a:srgbClr val="49495A"/>
                </a:solidFill>
                <a:latin typeface="Open Sans" pitchFamily="34" charset="0"/>
                <a:ea typeface="Open Sans" pitchFamily="34" charset="-122"/>
                <a:cs typeface="Open Sans" pitchFamily="34" charset="-120"/>
              </a:rPr>
              <a:t>Scoring sentences based on their relevance to the identified concepts.</a:t>
            </a:r>
            <a:endParaRPr lang="en-US" sz="1361" dirty="0"/>
          </a:p>
        </p:txBody>
      </p:sp>
      <p:sp>
        <p:nvSpPr>
          <p:cNvPr id="11" name="Text 9"/>
          <p:cNvSpPr/>
          <p:nvPr/>
        </p:nvSpPr>
        <p:spPr>
          <a:xfrm>
            <a:off x="2871311" y="4204097"/>
            <a:ext cx="9164003" cy="276582"/>
          </a:xfrm>
          <a:prstGeom prst="rect">
            <a:avLst/>
          </a:prstGeom>
          <a:noFill/>
          <a:ln/>
        </p:spPr>
        <p:txBody>
          <a:bodyPr wrap="none" rtlCol="0" anchor="t"/>
          <a:lstStyle/>
          <a:p>
            <a:pPr algn="l" marL="342900" indent="-342900">
              <a:lnSpc>
                <a:spcPts val="2177"/>
              </a:lnSpc>
              <a:buSzPct val="100000"/>
              <a:buChar char="•"/>
            </a:pPr>
            <a:r>
              <a:rPr lang="en-US" sz="1361" b="1" dirty="0">
                <a:solidFill>
                  <a:srgbClr val="49495A"/>
                </a:solidFill>
                <a:latin typeface="Open Sans" pitchFamily="34" charset="0"/>
                <a:ea typeface="Open Sans" pitchFamily="34" charset="-122"/>
                <a:cs typeface="Open Sans" pitchFamily="34" charset="-120"/>
              </a:rPr>
              <a:t>Step 5: Summary Generation- </a:t>
            </a:r>
            <a:pPr algn="l" indent="0" marL="0">
              <a:lnSpc>
                <a:spcPts val="2177"/>
              </a:lnSpc>
              <a:buNone/>
            </a:pPr>
            <a:r>
              <a:rPr lang="en-US" sz="1361" dirty="0">
                <a:solidFill>
                  <a:srgbClr val="49495A"/>
                </a:solidFill>
                <a:latin typeface="Open Sans" pitchFamily="34" charset="0"/>
                <a:ea typeface="Open Sans" pitchFamily="34" charset="-122"/>
                <a:cs typeface="Open Sans" pitchFamily="34" charset="-120"/>
              </a:rPr>
              <a:t>Selecting top-scoring sentences to form the summary.</a:t>
            </a:r>
            <a:endParaRPr lang="en-US" sz="1361" dirty="0"/>
          </a:p>
        </p:txBody>
      </p:sp>
      <p:pic>
        <p:nvPicPr>
          <p:cNvPr id="12" name="Image 0" descr="preencoded.png">    </p:cNvPr>
          <p:cNvPicPr>
            <a:picLocks noChangeAspect="1"/>
          </p:cNvPicPr>
          <p:nvPr/>
        </p:nvPicPr>
        <p:blipFill>
          <a:blip r:embed="rId1"/>
          <a:stretch>
            <a:fillRect/>
          </a:stretch>
        </p:blipFill>
        <p:spPr>
          <a:xfrm>
            <a:off x="2594967" y="4674989"/>
            <a:ext cx="9310688" cy="4136827"/>
          </a:xfrm>
          <a:prstGeom prst="rect">
            <a:avLst/>
          </a:prstGeom>
        </p:spPr>
      </p:pic>
      <p:pic>
        <p:nvPicPr>
          <p:cNvPr id="13"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4F0FF"/>
          </a:solidFill>
          <a:ln/>
        </p:spPr>
      </p:sp>
      <p:sp>
        <p:nvSpPr>
          <p:cNvPr id="3" name="Shape 1"/>
          <p:cNvSpPr/>
          <p:nvPr/>
        </p:nvSpPr>
        <p:spPr>
          <a:xfrm>
            <a:off x="0" y="0"/>
            <a:ext cx="14630400" cy="8289250"/>
          </a:xfrm>
          <a:prstGeom prst="rect">
            <a:avLst/>
          </a:prstGeom>
          <a:solidFill>
            <a:srgbClr val="FBFAFF"/>
          </a:solidFill>
          <a:ln/>
        </p:spPr>
      </p:sp>
      <p:sp>
        <p:nvSpPr>
          <p:cNvPr id="4" name="Text 2"/>
          <p:cNvSpPr/>
          <p:nvPr/>
        </p:nvSpPr>
        <p:spPr>
          <a:xfrm>
            <a:off x="2498646" y="484942"/>
            <a:ext cx="4408646" cy="551021"/>
          </a:xfrm>
          <a:prstGeom prst="rect">
            <a:avLst/>
          </a:prstGeom>
          <a:noFill/>
          <a:ln/>
        </p:spPr>
        <p:txBody>
          <a:bodyPr wrap="none" rtlCol="0" anchor="t"/>
          <a:lstStyle/>
          <a:p>
            <a:pPr indent="0" marL="0">
              <a:lnSpc>
                <a:spcPts val="4339"/>
              </a:lnSpc>
              <a:buNone/>
            </a:pPr>
            <a:endParaRPr lang="en-US" sz="3471" dirty="0"/>
          </a:p>
        </p:txBody>
      </p:sp>
      <p:sp>
        <p:nvSpPr>
          <p:cNvPr id="5" name="Text 3"/>
          <p:cNvSpPr/>
          <p:nvPr/>
        </p:nvSpPr>
        <p:spPr>
          <a:xfrm>
            <a:off x="2498646" y="1388626"/>
            <a:ext cx="9632990" cy="282059"/>
          </a:xfrm>
          <a:prstGeom prst="rect">
            <a:avLst/>
          </a:prstGeom>
          <a:noFill/>
          <a:ln/>
        </p:spPr>
        <p:txBody>
          <a:bodyPr wrap="none" rtlCol="0" anchor="t"/>
          <a:lstStyle/>
          <a:p>
            <a:pPr indent="0" marL="0">
              <a:lnSpc>
                <a:spcPts val="2222"/>
              </a:lnSpc>
              <a:buNone/>
            </a:pPr>
            <a:r>
              <a:rPr lang="en-US" sz="1389" b="1" dirty="0">
                <a:solidFill>
                  <a:srgbClr val="49495A"/>
                </a:solidFill>
                <a:latin typeface="Open Sans" pitchFamily="34" charset="0"/>
                <a:ea typeface="Open Sans" pitchFamily="34" charset="-122"/>
                <a:cs typeface="Open Sans" pitchFamily="34" charset="-120"/>
              </a:rPr>
              <a:t>BERT (Bidirectional Encoder Representations from Transformers):</a:t>
            </a:r>
            <a:endParaRPr lang="en-US" sz="1389" dirty="0"/>
          </a:p>
        </p:txBody>
      </p:sp>
      <p:sp>
        <p:nvSpPr>
          <p:cNvPr id="6" name="Text 4"/>
          <p:cNvSpPr/>
          <p:nvPr/>
        </p:nvSpPr>
        <p:spPr>
          <a:xfrm>
            <a:off x="2498646" y="1869043"/>
            <a:ext cx="9632990" cy="564118"/>
          </a:xfrm>
          <a:prstGeom prst="rect">
            <a:avLst/>
          </a:prstGeom>
          <a:noFill/>
          <a:ln/>
        </p:spPr>
        <p:txBody>
          <a:bodyPr wrap="square" rtlCol="0" anchor="t"/>
          <a:lstStyle/>
          <a:p>
            <a:pPr indent="0" marL="0">
              <a:lnSpc>
                <a:spcPts val="2222"/>
              </a:lnSpc>
              <a:buNone/>
            </a:pPr>
            <a:r>
              <a:rPr lang="en-US" sz="1389" dirty="0">
                <a:solidFill>
                  <a:srgbClr val="49495A"/>
                </a:solidFill>
                <a:latin typeface="Open Sans" pitchFamily="34" charset="0"/>
                <a:ea typeface="Open Sans" pitchFamily="34" charset="-122"/>
                <a:cs typeface="Open Sans" pitchFamily="34" charset="-120"/>
              </a:rPr>
              <a:t>It is a transformer-based model pre-trained on a large corpus of text and fine-tuned for various NLP tasks, including summarization.</a:t>
            </a:r>
            <a:endParaRPr lang="en-US" sz="1389" dirty="0"/>
          </a:p>
        </p:txBody>
      </p:sp>
      <p:sp>
        <p:nvSpPr>
          <p:cNvPr id="7" name="Text 5"/>
          <p:cNvSpPr/>
          <p:nvPr/>
        </p:nvSpPr>
        <p:spPr>
          <a:xfrm>
            <a:off x="2780705" y="2631519"/>
            <a:ext cx="9350931" cy="282059"/>
          </a:xfrm>
          <a:prstGeom prst="rect">
            <a:avLst/>
          </a:prstGeom>
          <a:noFill/>
          <a:ln/>
        </p:spPr>
        <p:txBody>
          <a:bodyPr wrap="none" rtlCol="0" anchor="t"/>
          <a:lstStyle/>
          <a:p>
            <a:pPr algn="l" marL="342900" indent="-342900">
              <a:lnSpc>
                <a:spcPts val="2222"/>
              </a:lnSpc>
              <a:buSzPct val="100000"/>
              <a:buChar char="•"/>
            </a:pPr>
            <a:r>
              <a:rPr lang="en-US" sz="1389" b="1" dirty="0">
                <a:solidFill>
                  <a:srgbClr val="49495A"/>
                </a:solidFill>
                <a:latin typeface="Open Sans" pitchFamily="34" charset="0"/>
                <a:ea typeface="Open Sans" pitchFamily="34" charset="-122"/>
                <a:cs typeface="Open Sans" pitchFamily="34" charset="-120"/>
              </a:rPr>
              <a:t>Step 1: Pre-trained Model Loading- </a:t>
            </a:r>
            <a:pPr algn="l" indent="0" marL="0">
              <a:lnSpc>
                <a:spcPts val="2222"/>
              </a:lnSpc>
              <a:buNone/>
            </a:pPr>
            <a:r>
              <a:rPr lang="en-US" sz="1389" dirty="0">
                <a:solidFill>
                  <a:srgbClr val="49495A"/>
                </a:solidFill>
                <a:latin typeface="Open Sans" pitchFamily="34" charset="0"/>
                <a:ea typeface="Open Sans" pitchFamily="34" charset="-122"/>
                <a:cs typeface="Open Sans" pitchFamily="34" charset="-120"/>
              </a:rPr>
              <a:t>Loading a pre-trained BERT model.</a:t>
            </a:r>
            <a:endParaRPr lang="en-US" sz="1389" dirty="0"/>
          </a:p>
        </p:txBody>
      </p:sp>
      <p:sp>
        <p:nvSpPr>
          <p:cNvPr id="8" name="Text 6"/>
          <p:cNvSpPr/>
          <p:nvPr/>
        </p:nvSpPr>
        <p:spPr>
          <a:xfrm>
            <a:off x="2780705" y="2975253"/>
            <a:ext cx="9350931" cy="282059"/>
          </a:xfrm>
          <a:prstGeom prst="rect">
            <a:avLst/>
          </a:prstGeom>
          <a:noFill/>
          <a:ln/>
        </p:spPr>
        <p:txBody>
          <a:bodyPr wrap="none" rtlCol="0" anchor="t"/>
          <a:lstStyle/>
          <a:p>
            <a:pPr algn="l" marL="342900" indent="-342900">
              <a:lnSpc>
                <a:spcPts val="2222"/>
              </a:lnSpc>
              <a:buSzPct val="100000"/>
              <a:buChar char="•"/>
            </a:pPr>
            <a:r>
              <a:rPr lang="en-US" sz="1389" b="1" dirty="0">
                <a:solidFill>
                  <a:srgbClr val="49495A"/>
                </a:solidFill>
                <a:latin typeface="Open Sans" pitchFamily="34" charset="0"/>
                <a:ea typeface="Open Sans" pitchFamily="34" charset="-122"/>
                <a:cs typeface="Open Sans" pitchFamily="34" charset="-120"/>
              </a:rPr>
              <a:t>Step 2: Text Preprocessing- </a:t>
            </a:r>
            <a:pPr algn="l" indent="0" marL="0">
              <a:lnSpc>
                <a:spcPts val="2222"/>
              </a:lnSpc>
              <a:buNone/>
            </a:pPr>
            <a:r>
              <a:rPr lang="en-US" sz="1389" dirty="0">
                <a:solidFill>
                  <a:srgbClr val="49495A"/>
                </a:solidFill>
                <a:latin typeface="Open Sans" pitchFamily="34" charset="0"/>
                <a:ea typeface="Open Sans" pitchFamily="34" charset="-122"/>
                <a:cs typeface="Open Sans" pitchFamily="34" charset="-120"/>
              </a:rPr>
              <a:t>Tokenizing and encoding the text.</a:t>
            </a:r>
            <a:endParaRPr lang="en-US" sz="1389" dirty="0"/>
          </a:p>
        </p:txBody>
      </p:sp>
      <p:sp>
        <p:nvSpPr>
          <p:cNvPr id="9" name="Text 7"/>
          <p:cNvSpPr/>
          <p:nvPr/>
        </p:nvSpPr>
        <p:spPr>
          <a:xfrm>
            <a:off x="2780705" y="3318986"/>
            <a:ext cx="9350931" cy="282059"/>
          </a:xfrm>
          <a:prstGeom prst="rect">
            <a:avLst/>
          </a:prstGeom>
          <a:noFill/>
          <a:ln/>
        </p:spPr>
        <p:txBody>
          <a:bodyPr wrap="none" rtlCol="0" anchor="t"/>
          <a:lstStyle/>
          <a:p>
            <a:pPr algn="l" marL="342900" indent="-342900">
              <a:lnSpc>
                <a:spcPts val="2222"/>
              </a:lnSpc>
              <a:buSzPct val="100000"/>
              <a:buChar char="•"/>
            </a:pPr>
            <a:r>
              <a:rPr lang="en-US" sz="1389" b="1" dirty="0">
                <a:solidFill>
                  <a:srgbClr val="49495A"/>
                </a:solidFill>
                <a:latin typeface="Open Sans" pitchFamily="34" charset="0"/>
                <a:ea typeface="Open Sans" pitchFamily="34" charset="-122"/>
                <a:cs typeface="Open Sans" pitchFamily="34" charset="-120"/>
              </a:rPr>
              <a:t>Step 3: Model Inference- </a:t>
            </a:r>
            <a:pPr algn="l" indent="0" marL="0">
              <a:lnSpc>
                <a:spcPts val="2222"/>
              </a:lnSpc>
              <a:buNone/>
            </a:pPr>
            <a:r>
              <a:rPr lang="en-US" sz="1389" dirty="0">
                <a:solidFill>
                  <a:srgbClr val="49495A"/>
                </a:solidFill>
                <a:latin typeface="Open Sans" pitchFamily="34" charset="0"/>
                <a:ea typeface="Open Sans" pitchFamily="34" charset="-122"/>
                <a:cs typeface="Open Sans" pitchFamily="34" charset="-120"/>
              </a:rPr>
              <a:t>Using the model to generate embeddings and identify key sentences.</a:t>
            </a:r>
            <a:endParaRPr lang="en-US" sz="1389" dirty="0"/>
          </a:p>
        </p:txBody>
      </p:sp>
      <p:sp>
        <p:nvSpPr>
          <p:cNvPr id="10" name="Text 8"/>
          <p:cNvSpPr/>
          <p:nvPr/>
        </p:nvSpPr>
        <p:spPr>
          <a:xfrm>
            <a:off x="2780705" y="3662720"/>
            <a:ext cx="9350931" cy="282059"/>
          </a:xfrm>
          <a:prstGeom prst="rect">
            <a:avLst/>
          </a:prstGeom>
          <a:noFill/>
          <a:ln/>
        </p:spPr>
        <p:txBody>
          <a:bodyPr wrap="none" rtlCol="0" anchor="t"/>
          <a:lstStyle/>
          <a:p>
            <a:pPr algn="l" marL="342900" indent="-342900">
              <a:lnSpc>
                <a:spcPts val="2222"/>
              </a:lnSpc>
              <a:buSzPct val="100000"/>
              <a:buChar char="•"/>
            </a:pPr>
            <a:r>
              <a:rPr lang="en-US" sz="1389" b="1" dirty="0">
                <a:solidFill>
                  <a:srgbClr val="49495A"/>
                </a:solidFill>
                <a:latin typeface="Open Sans" pitchFamily="34" charset="0"/>
                <a:ea typeface="Open Sans" pitchFamily="34" charset="-122"/>
                <a:cs typeface="Open Sans" pitchFamily="34" charset="-120"/>
              </a:rPr>
              <a:t>Step 4: Sentence Ranking- </a:t>
            </a:r>
            <a:pPr algn="l" indent="0" marL="0">
              <a:lnSpc>
                <a:spcPts val="2222"/>
              </a:lnSpc>
              <a:buNone/>
            </a:pPr>
            <a:r>
              <a:rPr lang="en-US" sz="1389" dirty="0">
                <a:solidFill>
                  <a:srgbClr val="49495A"/>
                </a:solidFill>
                <a:latin typeface="Open Sans" pitchFamily="34" charset="0"/>
                <a:ea typeface="Open Sans" pitchFamily="34" charset="-122"/>
                <a:cs typeface="Open Sans" pitchFamily="34" charset="-120"/>
              </a:rPr>
              <a:t>Ranking sentences based on their embeddings.</a:t>
            </a:r>
            <a:endParaRPr lang="en-US" sz="1389" dirty="0"/>
          </a:p>
        </p:txBody>
      </p:sp>
      <p:sp>
        <p:nvSpPr>
          <p:cNvPr id="11" name="Text 9"/>
          <p:cNvSpPr/>
          <p:nvPr/>
        </p:nvSpPr>
        <p:spPr>
          <a:xfrm>
            <a:off x="2780705" y="4006453"/>
            <a:ext cx="9350931" cy="282059"/>
          </a:xfrm>
          <a:prstGeom prst="rect">
            <a:avLst/>
          </a:prstGeom>
          <a:noFill/>
          <a:ln/>
        </p:spPr>
        <p:txBody>
          <a:bodyPr wrap="none" rtlCol="0" anchor="t"/>
          <a:lstStyle/>
          <a:p>
            <a:pPr algn="l" marL="342900" indent="-342900">
              <a:lnSpc>
                <a:spcPts val="2222"/>
              </a:lnSpc>
              <a:buSzPct val="100000"/>
              <a:buChar char="•"/>
            </a:pPr>
            <a:r>
              <a:rPr lang="en-US" sz="1389" b="1" dirty="0">
                <a:solidFill>
                  <a:srgbClr val="49495A"/>
                </a:solidFill>
                <a:latin typeface="Open Sans" pitchFamily="34" charset="0"/>
                <a:ea typeface="Open Sans" pitchFamily="34" charset="-122"/>
                <a:cs typeface="Open Sans" pitchFamily="34" charset="-120"/>
              </a:rPr>
              <a:t>Step 5: Summary Generation- </a:t>
            </a:r>
            <a:pPr algn="l" indent="0" marL="0">
              <a:lnSpc>
                <a:spcPts val="2222"/>
              </a:lnSpc>
              <a:buNone/>
            </a:pPr>
            <a:r>
              <a:rPr lang="en-US" sz="1389" dirty="0">
                <a:solidFill>
                  <a:srgbClr val="49495A"/>
                </a:solidFill>
                <a:latin typeface="Open Sans" pitchFamily="34" charset="0"/>
                <a:ea typeface="Open Sans" pitchFamily="34" charset="-122"/>
                <a:cs typeface="Open Sans" pitchFamily="34" charset="-120"/>
              </a:rPr>
              <a:t>Selecting top-ranked sentences to form the summary.</a:t>
            </a:r>
            <a:endParaRPr lang="en-US" sz="1389" dirty="0"/>
          </a:p>
        </p:txBody>
      </p:sp>
      <p:pic>
        <p:nvPicPr>
          <p:cNvPr id="12" name="Image 0" descr="preencoded.png">    </p:cNvPr>
          <p:cNvPicPr>
            <a:picLocks noChangeAspect="1"/>
          </p:cNvPicPr>
          <p:nvPr/>
        </p:nvPicPr>
        <p:blipFill>
          <a:blip r:embed="rId1"/>
          <a:stretch>
            <a:fillRect/>
          </a:stretch>
        </p:blipFill>
        <p:spPr>
          <a:xfrm>
            <a:off x="2498646" y="4486870"/>
            <a:ext cx="5687139" cy="1124188"/>
          </a:xfrm>
          <a:prstGeom prst="rect">
            <a:avLst/>
          </a:prstGeom>
        </p:spPr>
      </p:pic>
      <p:pic>
        <p:nvPicPr>
          <p:cNvPr id="13" name="Image 1" descr="preencoded.png">    </p:cNvPr>
          <p:cNvPicPr>
            <a:picLocks noChangeAspect="1"/>
          </p:cNvPicPr>
          <p:nvPr/>
        </p:nvPicPr>
        <p:blipFill>
          <a:blip r:embed="rId2"/>
          <a:stretch>
            <a:fillRect/>
          </a:stretch>
        </p:blipFill>
        <p:spPr>
          <a:xfrm>
            <a:off x="2498646" y="5809417"/>
            <a:ext cx="9511784" cy="1994892"/>
          </a:xfrm>
          <a:prstGeom prst="rect">
            <a:avLst/>
          </a:prstGeom>
        </p:spPr>
      </p:pic>
      <p:pic>
        <p:nvPicPr>
          <p:cNvPr id="14"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4F0FF"/>
          </a:solidFill>
          <a:ln/>
        </p:spPr>
      </p:sp>
      <p:sp>
        <p:nvSpPr>
          <p:cNvPr id="3" name="Shape 1"/>
          <p:cNvSpPr/>
          <p:nvPr/>
        </p:nvSpPr>
        <p:spPr>
          <a:xfrm>
            <a:off x="0" y="0"/>
            <a:ext cx="14630400" cy="12718018"/>
          </a:xfrm>
          <a:prstGeom prst="rect">
            <a:avLst/>
          </a:prstGeom>
          <a:solidFill>
            <a:srgbClr val="FBFAFF"/>
          </a:solidFill>
          <a:ln/>
        </p:spPr>
      </p:sp>
      <p:sp>
        <p:nvSpPr>
          <p:cNvPr id="4" name="Text 2"/>
          <p:cNvSpPr/>
          <p:nvPr/>
        </p:nvSpPr>
        <p:spPr>
          <a:xfrm>
            <a:off x="2594967" y="475178"/>
            <a:ext cx="4320540" cy="540068"/>
          </a:xfrm>
          <a:prstGeom prst="rect">
            <a:avLst/>
          </a:prstGeom>
          <a:noFill/>
          <a:ln/>
        </p:spPr>
        <p:txBody>
          <a:bodyPr wrap="none" rtlCol="0" anchor="t"/>
          <a:lstStyle/>
          <a:p>
            <a:pPr indent="0" marL="0">
              <a:lnSpc>
                <a:spcPts val="4253"/>
              </a:lnSpc>
              <a:buNone/>
            </a:pPr>
            <a:endParaRPr lang="en-US" sz="3402" dirty="0"/>
          </a:p>
        </p:txBody>
      </p:sp>
      <p:sp>
        <p:nvSpPr>
          <p:cNvPr id="5" name="Text 3"/>
          <p:cNvSpPr/>
          <p:nvPr/>
        </p:nvSpPr>
        <p:spPr>
          <a:xfrm>
            <a:off x="2594967" y="1360884"/>
            <a:ext cx="9440347" cy="276582"/>
          </a:xfrm>
          <a:prstGeom prst="rect">
            <a:avLst/>
          </a:prstGeom>
          <a:noFill/>
          <a:ln/>
        </p:spPr>
        <p:txBody>
          <a:bodyPr wrap="none" rtlCol="0" anchor="t"/>
          <a:lstStyle/>
          <a:p>
            <a:pPr indent="0" marL="0">
              <a:lnSpc>
                <a:spcPts val="2177"/>
              </a:lnSpc>
              <a:buNone/>
            </a:pPr>
            <a:r>
              <a:rPr lang="en-US" sz="1361" b="1" dirty="0">
                <a:solidFill>
                  <a:srgbClr val="49495A"/>
                </a:solidFill>
                <a:latin typeface="Open Sans" pitchFamily="34" charset="0"/>
                <a:ea typeface="Open Sans" pitchFamily="34" charset="-122"/>
                <a:cs typeface="Open Sans" pitchFamily="34" charset="-120"/>
              </a:rPr>
              <a:t>T5 (Text-To-Text Transfer Transformer) &amp; Pegasus Model: </a:t>
            </a:r>
            <a:endParaRPr lang="en-US" sz="1361" dirty="0"/>
          </a:p>
        </p:txBody>
      </p:sp>
      <p:sp>
        <p:nvSpPr>
          <p:cNvPr id="6" name="Text 4"/>
          <p:cNvSpPr/>
          <p:nvPr/>
        </p:nvSpPr>
        <p:spPr>
          <a:xfrm>
            <a:off x="2594967" y="1831777"/>
            <a:ext cx="9440347" cy="829747"/>
          </a:xfrm>
          <a:prstGeom prst="rect">
            <a:avLst/>
          </a:prstGeom>
          <a:noFill/>
          <a:ln/>
        </p:spPr>
        <p:txBody>
          <a:bodyPr wrap="square" rtlCol="0" anchor="t"/>
          <a:lstStyle/>
          <a:p>
            <a:pPr indent="0" marL="0">
              <a:lnSpc>
                <a:spcPts val="2177"/>
              </a:lnSpc>
              <a:buNone/>
            </a:pPr>
            <a:r>
              <a:rPr lang="en-US" sz="1361" dirty="0">
                <a:solidFill>
                  <a:srgbClr val="49495A"/>
                </a:solidFill>
                <a:latin typeface="Open Sans" pitchFamily="34" charset="0"/>
                <a:ea typeface="Open Sans" pitchFamily="34" charset="-122"/>
                <a:cs typeface="Open Sans" pitchFamily="34" charset="-120"/>
              </a:rPr>
              <a:t>T5- It is a powerful machine learning model developed by Google AI for various text-based tasks. It's a type of encoder-decoder transformer architecture that has been pre-trained on a massive dataset of text and code.T5 can be used for both extractive and abstractive text summarization, but it depends on the fine-tuning approach.</a:t>
            </a:r>
            <a:endParaRPr lang="en-US" sz="1361" dirty="0"/>
          </a:p>
        </p:txBody>
      </p:sp>
      <p:sp>
        <p:nvSpPr>
          <p:cNvPr id="7" name="Text 5"/>
          <p:cNvSpPr/>
          <p:nvPr/>
        </p:nvSpPr>
        <p:spPr>
          <a:xfrm>
            <a:off x="2594967" y="2855833"/>
            <a:ext cx="9440347" cy="276582"/>
          </a:xfrm>
          <a:prstGeom prst="rect">
            <a:avLst/>
          </a:prstGeom>
          <a:noFill/>
          <a:ln/>
        </p:spPr>
        <p:txBody>
          <a:bodyPr wrap="none" rtlCol="0" anchor="t"/>
          <a:lstStyle/>
          <a:p>
            <a:pPr indent="0" marL="0">
              <a:lnSpc>
                <a:spcPts val="2177"/>
              </a:lnSpc>
              <a:buNone/>
            </a:pPr>
            <a:r>
              <a:rPr lang="en-US" sz="1361" dirty="0">
                <a:solidFill>
                  <a:srgbClr val="49495A"/>
                </a:solidFill>
                <a:latin typeface="Open Sans" pitchFamily="34" charset="0"/>
                <a:ea typeface="Open Sans" pitchFamily="34" charset="-122"/>
                <a:cs typeface="Open Sans" pitchFamily="34" charset="-120"/>
              </a:rPr>
              <a:t>Pegasus- It is a state-of-the-art deep learning model specifically designed for generating abstractive text summaries.</a:t>
            </a:r>
            <a:endParaRPr lang="en-US" sz="1361" dirty="0"/>
          </a:p>
        </p:txBody>
      </p:sp>
      <p:sp>
        <p:nvSpPr>
          <p:cNvPr id="8" name="Text 6"/>
          <p:cNvSpPr/>
          <p:nvPr/>
        </p:nvSpPr>
        <p:spPr>
          <a:xfrm>
            <a:off x="2871311" y="3326725"/>
            <a:ext cx="9164003" cy="276582"/>
          </a:xfrm>
          <a:prstGeom prst="rect">
            <a:avLst/>
          </a:prstGeom>
          <a:noFill/>
          <a:ln/>
        </p:spPr>
        <p:txBody>
          <a:bodyPr wrap="none" rtlCol="0" anchor="t"/>
          <a:lstStyle/>
          <a:p>
            <a:pPr algn="l" marL="342900" indent="-342900">
              <a:lnSpc>
                <a:spcPts val="2177"/>
              </a:lnSpc>
              <a:buSzPct val="100000"/>
              <a:buChar char="•"/>
            </a:pPr>
            <a:r>
              <a:rPr lang="en-US" sz="1361" b="1" dirty="0">
                <a:solidFill>
                  <a:srgbClr val="49495A"/>
                </a:solidFill>
                <a:latin typeface="Open Sans" pitchFamily="34" charset="0"/>
                <a:ea typeface="Open Sans" pitchFamily="34" charset="-122"/>
                <a:cs typeface="Open Sans" pitchFamily="34" charset="-120"/>
              </a:rPr>
              <a:t>Step 1: Pre-trained Model Loading- </a:t>
            </a:r>
            <a:pPr algn="l" indent="0" marL="0">
              <a:lnSpc>
                <a:spcPts val="2177"/>
              </a:lnSpc>
              <a:buNone/>
            </a:pPr>
            <a:r>
              <a:rPr lang="en-US" sz="1361" dirty="0">
                <a:solidFill>
                  <a:srgbClr val="49495A"/>
                </a:solidFill>
                <a:latin typeface="Open Sans" pitchFamily="34" charset="0"/>
                <a:ea typeface="Open Sans" pitchFamily="34" charset="-122"/>
                <a:cs typeface="Open Sans" pitchFamily="34" charset="-120"/>
              </a:rPr>
              <a:t>Loading a pre-trained BERT model.</a:t>
            </a:r>
            <a:endParaRPr lang="en-US" sz="1361" dirty="0"/>
          </a:p>
        </p:txBody>
      </p:sp>
      <p:sp>
        <p:nvSpPr>
          <p:cNvPr id="9" name="Text 7"/>
          <p:cNvSpPr/>
          <p:nvPr/>
        </p:nvSpPr>
        <p:spPr>
          <a:xfrm>
            <a:off x="2871311" y="3663791"/>
            <a:ext cx="9164003" cy="276582"/>
          </a:xfrm>
          <a:prstGeom prst="rect">
            <a:avLst/>
          </a:prstGeom>
          <a:noFill/>
          <a:ln/>
        </p:spPr>
        <p:txBody>
          <a:bodyPr wrap="none" rtlCol="0" anchor="t"/>
          <a:lstStyle/>
          <a:p>
            <a:pPr algn="l" marL="342900" indent="-342900">
              <a:lnSpc>
                <a:spcPts val="2177"/>
              </a:lnSpc>
              <a:buSzPct val="100000"/>
              <a:buChar char="•"/>
            </a:pPr>
            <a:r>
              <a:rPr lang="en-US" sz="1361" b="1" dirty="0">
                <a:solidFill>
                  <a:srgbClr val="49495A"/>
                </a:solidFill>
                <a:latin typeface="Open Sans" pitchFamily="34" charset="0"/>
                <a:ea typeface="Open Sans" pitchFamily="34" charset="-122"/>
                <a:cs typeface="Open Sans" pitchFamily="34" charset="-120"/>
              </a:rPr>
              <a:t>Step 2: Text Preprocessing- </a:t>
            </a:r>
            <a:pPr algn="l" indent="0" marL="0">
              <a:lnSpc>
                <a:spcPts val="2177"/>
              </a:lnSpc>
              <a:buNone/>
            </a:pPr>
            <a:r>
              <a:rPr lang="en-US" sz="1361" dirty="0">
                <a:solidFill>
                  <a:srgbClr val="49495A"/>
                </a:solidFill>
                <a:latin typeface="Open Sans" pitchFamily="34" charset="0"/>
                <a:ea typeface="Open Sans" pitchFamily="34" charset="-122"/>
                <a:cs typeface="Open Sans" pitchFamily="34" charset="-120"/>
              </a:rPr>
              <a:t>Tokenizing and encoding the text.</a:t>
            </a:r>
            <a:endParaRPr lang="en-US" sz="1361" dirty="0"/>
          </a:p>
        </p:txBody>
      </p:sp>
      <p:sp>
        <p:nvSpPr>
          <p:cNvPr id="10" name="Text 8"/>
          <p:cNvSpPr/>
          <p:nvPr/>
        </p:nvSpPr>
        <p:spPr>
          <a:xfrm>
            <a:off x="2871311" y="4000857"/>
            <a:ext cx="9164003" cy="553164"/>
          </a:xfrm>
          <a:prstGeom prst="rect">
            <a:avLst/>
          </a:prstGeom>
          <a:noFill/>
          <a:ln/>
        </p:spPr>
        <p:txBody>
          <a:bodyPr wrap="square" rtlCol="0" anchor="t"/>
          <a:lstStyle/>
          <a:p>
            <a:pPr algn="l" marL="342900" indent="-342900">
              <a:lnSpc>
                <a:spcPts val="2177"/>
              </a:lnSpc>
              <a:buSzPct val="100000"/>
              <a:buChar char="•"/>
            </a:pPr>
            <a:r>
              <a:rPr lang="en-US" sz="1361" b="1" dirty="0">
                <a:solidFill>
                  <a:srgbClr val="49495A"/>
                </a:solidFill>
                <a:latin typeface="Open Sans" pitchFamily="34" charset="0"/>
                <a:ea typeface="Open Sans" pitchFamily="34" charset="-122"/>
                <a:cs typeface="Open Sans" pitchFamily="34" charset="-120"/>
              </a:rPr>
              <a:t>Step 3: Model Inference- </a:t>
            </a:r>
            <a:pPr algn="l" indent="0" marL="0">
              <a:lnSpc>
                <a:spcPts val="2177"/>
              </a:lnSpc>
              <a:buNone/>
            </a:pPr>
            <a:r>
              <a:rPr lang="en-US" sz="1361" dirty="0">
                <a:solidFill>
                  <a:srgbClr val="49495A"/>
                </a:solidFill>
                <a:latin typeface="Open Sans" pitchFamily="34" charset="0"/>
                <a:ea typeface="Open Sans" pitchFamily="34" charset="-122"/>
                <a:cs typeface="Open Sans" pitchFamily="34" charset="-120"/>
              </a:rPr>
              <a:t>Using the model(base, small, large) to generate embeddings and identify key sentences.</a:t>
            </a:r>
            <a:endParaRPr lang="en-US" sz="1361" dirty="0"/>
          </a:p>
        </p:txBody>
      </p:sp>
      <p:sp>
        <p:nvSpPr>
          <p:cNvPr id="11" name="Text 9"/>
          <p:cNvSpPr/>
          <p:nvPr/>
        </p:nvSpPr>
        <p:spPr>
          <a:xfrm>
            <a:off x="2871311" y="4614505"/>
            <a:ext cx="9164003" cy="553164"/>
          </a:xfrm>
          <a:prstGeom prst="rect">
            <a:avLst/>
          </a:prstGeom>
          <a:noFill/>
          <a:ln/>
        </p:spPr>
        <p:txBody>
          <a:bodyPr wrap="square" rtlCol="0" anchor="t"/>
          <a:lstStyle/>
          <a:p>
            <a:pPr algn="l" marL="342900" indent="-342900">
              <a:lnSpc>
                <a:spcPts val="2177"/>
              </a:lnSpc>
              <a:buSzPct val="100000"/>
              <a:buChar char="•"/>
            </a:pPr>
            <a:r>
              <a:rPr lang="en-US" sz="1361" b="1" dirty="0">
                <a:solidFill>
                  <a:srgbClr val="49495A"/>
                </a:solidFill>
                <a:latin typeface="Open Sans" pitchFamily="34" charset="0"/>
                <a:ea typeface="Open Sans" pitchFamily="34" charset="-122"/>
                <a:cs typeface="Open Sans" pitchFamily="34" charset="-120"/>
              </a:rPr>
              <a:t>Post-processing (Optional)</a:t>
            </a:r>
            <a:pPr algn="l" indent="0" marL="0">
              <a:lnSpc>
                <a:spcPts val="2177"/>
              </a:lnSpc>
              <a:buNone/>
            </a:pPr>
            <a:r>
              <a:rPr lang="en-US" sz="1361" dirty="0">
                <a:solidFill>
                  <a:srgbClr val="49495A"/>
                </a:solidFill>
                <a:latin typeface="Open Sans" pitchFamily="34" charset="0"/>
                <a:ea typeface="Open Sans" pitchFamily="34" charset="-122"/>
                <a:cs typeface="Open Sans" pitchFamily="34" charset="-120"/>
              </a:rPr>
              <a:t>- You may perform additional processing on the generated summary to refine it (e.g., grammatical checks, sentence length adjustments, redundancy removal)</a:t>
            </a:r>
            <a:endParaRPr lang="en-US" sz="1361" dirty="0"/>
          </a:p>
        </p:txBody>
      </p:sp>
      <p:sp>
        <p:nvSpPr>
          <p:cNvPr id="12" name="Text 10"/>
          <p:cNvSpPr/>
          <p:nvPr/>
        </p:nvSpPr>
        <p:spPr>
          <a:xfrm>
            <a:off x="2871311" y="5228153"/>
            <a:ext cx="9164003" cy="276582"/>
          </a:xfrm>
          <a:prstGeom prst="rect">
            <a:avLst/>
          </a:prstGeom>
          <a:noFill/>
          <a:ln/>
        </p:spPr>
        <p:txBody>
          <a:bodyPr wrap="none" rtlCol="0" anchor="t"/>
          <a:lstStyle/>
          <a:p>
            <a:pPr algn="l" marL="342900" indent="-342900">
              <a:lnSpc>
                <a:spcPts val="2177"/>
              </a:lnSpc>
              <a:buSzPct val="100000"/>
              <a:buChar char="•"/>
            </a:pPr>
            <a:r>
              <a:rPr lang="en-US" sz="1361" b="1" dirty="0">
                <a:solidFill>
                  <a:srgbClr val="49495A"/>
                </a:solidFill>
                <a:latin typeface="Open Sans" pitchFamily="34" charset="0"/>
                <a:ea typeface="Open Sans" pitchFamily="34" charset="-122"/>
                <a:cs typeface="Open Sans" pitchFamily="34" charset="-120"/>
              </a:rPr>
              <a:t>Step 5: Summary Generation- </a:t>
            </a:r>
            <a:pPr algn="l" indent="0" marL="0">
              <a:lnSpc>
                <a:spcPts val="2177"/>
              </a:lnSpc>
              <a:buNone/>
            </a:pPr>
            <a:r>
              <a:rPr lang="en-US" sz="1361" dirty="0">
                <a:solidFill>
                  <a:srgbClr val="49495A"/>
                </a:solidFill>
                <a:latin typeface="Open Sans" pitchFamily="34" charset="0"/>
                <a:ea typeface="Open Sans" pitchFamily="34" charset="-122"/>
                <a:cs typeface="Open Sans" pitchFamily="34" charset="-120"/>
              </a:rPr>
              <a:t>Selecting top-ranked sentences to form the summary.</a:t>
            </a:r>
            <a:endParaRPr lang="en-US" sz="1361" dirty="0"/>
          </a:p>
        </p:txBody>
      </p:sp>
      <p:pic>
        <p:nvPicPr>
          <p:cNvPr id="13" name="Image 0" descr="preencoded.png">    </p:cNvPr>
          <p:cNvPicPr>
            <a:picLocks noChangeAspect="1"/>
          </p:cNvPicPr>
          <p:nvPr/>
        </p:nvPicPr>
        <p:blipFill>
          <a:blip r:embed="rId1"/>
          <a:stretch>
            <a:fillRect/>
          </a:stretch>
        </p:blipFill>
        <p:spPr>
          <a:xfrm>
            <a:off x="2594967" y="5699046"/>
            <a:ext cx="9310688" cy="3002637"/>
          </a:xfrm>
          <a:prstGeom prst="rect">
            <a:avLst/>
          </a:prstGeom>
        </p:spPr>
      </p:pic>
      <p:pic>
        <p:nvPicPr>
          <p:cNvPr id="14" name="Image 1" descr="preencoded.png">    </p:cNvPr>
          <p:cNvPicPr>
            <a:picLocks noChangeAspect="1"/>
          </p:cNvPicPr>
          <p:nvPr/>
        </p:nvPicPr>
        <p:blipFill>
          <a:blip r:embed="rId2"/>
          <a:stretch>
            <a:fillRect/>
          </a:stretch>
        </p:blipFill>
        <p:spPr>
          <a:xfrm>
            <a:off x="2594967" y="8895993"/>
            <a:ext cx="9386292" cy="658773"/>
          </a:xfrm>
          <a:prstGeom prst="rect">
            <a:avLst/>
          </a:prstGeom>
        </p:spPr>
      </p:pic>
      <p:sp>
        <p:nvSpPr>
          <p:cNvPr id="15" name="Text 11"/>
          <p:cNvSpPr/>
          <p:nvPr/>
        </p:nvSpPr>
        <p:spPr>
          <a:xfrm>
            <a:off x="2594967" y="9749076"/>
            <a:ext cx="9440347" cy="276582"/>
          </a:xfrm>
          <a:prstGeom prst="rect">
            <a:avLst/>
          </a:prstGeom>
          <a:noFill/>
          <a:ln/>
        </p:spPr>
        <p:txBody>
          <a:bodyPr wrap="none" rtlCol="0" anchor="t"/>
          <a:lstStyle/>
          <a:p>
            <a:pPr indent="0" marL="0">
              <a:lnSpc>
                <a:spcPts val="2177"/>
              </a:lnSpc>
              <a:buNone/>
            </a:pPr>
            <a:r>
              <a:rPr lang="en-US" sz="1361" dirty="0">
                <a:solidFill>
                  <a:srgbClr val="49495A"/>
                </a:solidFill>
                <a:latin typeface="Open Sans" pitchFamily="34" charset="0"/>
                <a:ea typeface="Open Sans" pitchFamily="34" charset="-122"/>
                <a:cs typeface="Open Sans" pitchFamily="34" charset="-120"/>
              </a:rPr>
              <a:t>Pegasus summary</a:t>
            </a:r>
            <a:endParaRPr lang="en-US" sz="1361" dirty="0"/>
          </a:p>
        </p:txBody>
      </p:sp>
      <p:pic>
        <p:nvPicPr>
          <p:cNvPr id="16" name="Image 2" descr="preencoded.png">    </p:cNvPr>
          <p:cNvPicPr>
            <a:picLocks noChangeAspect="1"/>
          </p:cNvPicPr>
          <p:nvPr/>
        </p:nvPicPr>
        <p:blipFill>
          <a:blip r:embed="rId3"/>
          <a:stretch>
            <a:fillRect/>
          </a:stretch>
        </p:blipFill>
        <p:spPr>
          <a:xfrm>
            <a:off x="2594967" y="10219968"/>
            <a:ext cx="9440347" cy="1551980"/>
          </a:xfrm>
          <a:prstGeom prst="rect">
            <a:avLst/>
          </a:prstGeom>
        </p:spPr>
      </p:pic>
      <p:sp>
        <p:nvSpPr>
          <p:cNvPr id="17" name="Text 12"/>
          <p:cNvSpPr/>
          <p:nvPr/>
        </p:nvSpPr>
        <p:spPr>
          <a:xfrm>
            <a:off x="2594967" y="11966257"/>
            <a:ext cx="9440347" cy="276582"/>
          </a:xfrm>
          <a:prstGeom prst="rect">
            <a:avLst/>
          </a:prstGeom>
          <a:noFill/>
          <a:ln/>
        </p:spPr>
        <p:txBody>
          <a:bodyPr wrap="none" rtlCol="0" anchor="t"/>
          <a:lstStyle/>
          <a:p>
            <a:pPr indent="0" marL="0">
              <a:lnSpc>
                <a:spcPts val="2177"/>
              </a:lnSpc>
              <a:buNone/>
            </a:pPr>
            <a:endParaRPr lang="en-US" sz="1361" dirty="0"/>
          </a:p>
        </p:txBody>
      </p:sp>
      <p:pic>
        <p:nvPicPr>
          <p:cNvPr id="18" name="Image 3" descr="preencoded.png">
            <a:hlinkClick r:id="rId5" tooltip=""/>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4F0FF"/>
          </a:solidFill>
          <a:ln/>
        </p:spPr>
      </p:sp>
      <p:sp>
        <p:nvSpPr>
          <p:cNvPr id="3" name="Shape 1"/>
          <p:cNvSpPr/>
          <p:nvPr/>
        </p:nvSpPr>
        <p:spPr>
          <a:xfrm>
            <a:off x="0" y="0"/>
            <a:ext cx="14630400" cy="8229600"/>
          </a:xfrm>
          <a:prstGeom prst="rect">
            <a:avLst/>
          </a:prstGeom>
          <a:solidFill>
            <a:srgbClr val="FBFAFF"/>
          </a:solidFill>
          <a:ln/>
        </p:spPr>
      </p:sp>
      <p:sp>
        <p:nvSpPr>
          <p:cNvPr id="4" name="Text 2"/>
          <p:cNvSpPr/>
          <p:nvPr/>
        </p:nvSpPr>
        <p:spPr>
          <a:xfrm>
            <a:off x="864037" y="2247662"/>
            <a:ext cx="9983033" cy="771525"/>
          </a:xfrm>
          <a:prstGeom prst="rect">
            <a:avLst/>
          </a:prstGeom>
          <a:noFill/>
          <a:ln/>
        </p:spPr>
        <p:txBody>
          <a:bodyPr wrap="none" rtlCol="0" anchor="t"/>
          <a:lstStyle/>
          <a:p>
            <a:pPr indent="0" marL="0">
              <a:lnSpc>
                <a:spcPts val="6075"/>
              </a:lnSpc>
              <a:buNone/>
            </a:pPr>
            <a:r>
              <a:rPr lang="en-US" sz="4860" b="1" dirty="0">
                <a:solidFill>
                  <a:srgbClr val="403CCF"/>
                </a:solidFill>
                <a:latin typeface="Libre Baskerville" pitchFamily="34" charset="0"/>
                <a:ea typeface="Libre Baskerville" pitchFamily="34" charset="-122"/>
                <a:cs typeface="Libre Baskerville" pitchFamily="34" charset="-120"/>
              </a:rPr>
              <a:t>Summarization with T5 model</a:t>
            </a:r>
            <a:endParaRPr lang="en-US" sz="4860" dirty="0"/>
          </a:p>
        </p:txBody>
      </p:sp>
      <p:pic>
        <p:nvPicPr>
          <p:cNvPr id="5" name="Image 0" descr="preencoded.png">    </p:cNvPr>
          <p:cNvPicPr>
            <a:picLocks noChangeAspect="1"/>
          </p:cNvPicPr>
          <p:nvPr/>
        </p:nvPicPr>
        <p:blipFill>
          <a:blip r:embed="rId1"/>
          <a:stretch>
            <a:fillRect/>
          </a:stretch>
        </p:blipFill>
        <p:spPr>
          <a:xfrm>
            <a:off x="864037" y="3512939"/>
            <a:ext cx="4443889" cy="2468880"/>
          </a:xfrm>
          <a:prstGeom prst="rect">
            <a:avLst/>
          </a:prstGeom>
        </p:spPr>
      </p:pic>
      <p:pic>
        <p:nvPicPr>
          <p:cNvPr id="6"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4F0FF"/>
          </a:solidFill>
          <a:ln/>
        </p:spPr>
      </p:sp>
      <p:sp>
        <p:nvSpPr>
          <p:cNvPr id="3" name="Shape 1"/>
          <p:cNvSpPr/>
          <p:nvPr/>
        </p:nvSpPr>
        <p:spPr>
          <a:xfrm>
            <a:off x="0" y="0"/>
            <a:ext cx="14630400" cy="8229600"/>
          </a:xfrm>
          <a:prstGeom prst="rect">
            <a:avLst/>
          </a:prstGeom>
          <a:solidFill>
            <a:srgbClr val="FBFAFF"/>
          </a:solidFill>
          <a:ln/>
        </p:spPr>
      </p:sp>
      <p:sp>
        <p:nvSpPr>
          <p:cNvPr id="4" name="Text 2"/>
          <p:cNvSpPr/>
          <p:nvPr/>
        </p:nvSpPr>
        <p:spPr>
          <a:xfrm>
            <a:off x="864037" y="2247662"/>
            <a:ext cx="11666815" cy="771525"/>
          </a:xfrm>
          <a:prstGeom prst="rect">
            <a:avLst/>
          </a:prstGeom>
          <a:noFill/>
          <a:ln/>
        </p:spPr>
        <p:txBody>
          <a:bodyPr wrap="none" rtlCol="0" anchor="t"/>
          <a:lstStyle/>
          <a:p>
            <a:pPr indent="0" marL="0">
              <a:lnSpc>
                <a:spcPts val="6075"/>
              </a:lnSpc>
              <a:buNone/>
            </a:pPr>
            <a:r>
              <a:rPr lang="en-US" sz="4860" b="1" dirty="0">
                <a:solidFill>
                  <a:srgbClr val="403CCF"/>
                </a:solidFill>
                <a:latin typeface="Libre Baskerville" pitchFamily="34" charset="0"/>
                <a:ea typeface="Libre Baskerville" pitchFamily="34" charset="-122"/>
                <a:cs typeface="Libre Baskerville" pitchFamily="34" charset="-120"/>
              </a:rPr>
              <a:t>Summarization with Pegasus model</a:t>
            </a:r>
            <a:endParaRPr lang="en-US" sz="4860" dirty="0"/>
          </a:p>
        </p:txBody>
      </p:sp>
      <p:pic>
        <p:nvPicPr>
          <p:cNvPr id="5" name="Image 0" descr="preencoded.png">    </p:cNvPr>
          <p:cNvPicPr>
            <a:picLocks noChangeAspect="1"/>
          </p:cNvPicPr>
          <p:nvPr/>
        </p:nvPicPr>
        <p:blipFill>
          <a:blip r:embed="rId1"/>
          <a:stretch>
            <a:fillRect/>
          </a:stretch>
        </p:blipFill>
        <p:spPr>
          <a:xfrm>
            <a:off x="864037" y="3512939"/>
            <a:ext cx="4443889" cy="2468880"/>
          </a:xfrm>
          <a:prstGeom prst="rect">
            <a:avLst/>
          </a:prstGeom>
        </p:spPr>
      </p:pic>
      <p:pic>
        <p:nvPicPr>
          <p:cNvPr id="6"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4F0FF"/>
          </a:solidFill>
          <a:ln/>
        </p:spPr>
      </p:sp>
      <p:sp>
        <p:nvSpPr>
          <p:cNvPr id="3" name="Shape 1"/>
          <p:cNvSpPr/>
          <p:nvPr/>
        </p:nvSpPr>
        <p:spPr>
          <a:xfrm>
            <a:off x="0" y="0"/>
            <a:ext cx="14630400" cy="8229600"/>
          </a:xfrm>
          <a:prstGeom prst="rect">
            <a:avLst/>
          </a:prstGeom>
          <a:solidFill>
            <a:srgbClr val="FBFAFF"/>
          </a:solidFill>
          <a:ln/>
        </p:spPr>
      </p:sp>
      <p:sp>
        <p:nvSpPr>
          <p:cNvPr id="4" name="Text 2"/>
          <p:cNvSpPr/>
          <p:nvPr/>
        </p:nvSpPr>
        <p:spPr>
          <a:xfrm>
            <a:off x="864037" y="1849636"/>
            <a:ext cx="12902327" cy="395049"/>
          </a:xfrm>
          <a:prstGeom prst="rect">
            <a:avLst/>
          </a:prstGeom>
          <a:noFill/>
          <a:ln/>
        </p:spPr>
        <p:txBody>
          <a:bodyPr wrap="none" rtlCol="0" anchor="t"/>
          <a:lstStyle/>
          <a:p>
            <a:pPr indent="0" marL="0">
              <a:lnSpc>
                <a:spcPts val="3110"/>
              </a:lnSpc>
              <a:buNone/>
            </a:pPr>
            <a:endParaRPr lang="en-US" sz="1944" dirty="0"/>
          </a:p>
        </p:txBody>
      </p:sp>
      <p:sp>
        <p:nvSpPr>
          <p:cNvPr id="5" name="Text 3"/>
          <p:cNvSpPr/>
          <p:nvPr/>
        </p:nvSpPr>
        <p:spPr>
          <a:xfrm>
            <a:off x="864037" y="2491502"/>
            <a:ext cx="11452027" cy="771525"/>
          </a:xfrm>
          <a:prstGeom prst="rect">
            <a:avLst/>
          </a:prstGeom>
          <a:noFill/>
          <a:ln/>
        </p:spPr>
        <p:txBody>
          <a:bodyPr wrap="none" rtlCol="0" anchor="t"/>
          <a:lstStyle/>
          <a:p>
            <a:pPr indent="0" marL="0">
              <a:lnSpc>
                <a:spcPts val="6075"/>
              </a:lnSpc>
              <a:buNone/>
            </a:pPr>
            <a:r>
              <a:rPr lang="en-US" sz="4860" dirty="0">
                <a:solidFill>
                  <a:srgbClr val="403CCF"/>
                </a:solidFill>
                <a:latin typeface="Libre Baskerville" pitchFamily="34" charset="0"/>
                <a:ea typeface="Libre Baskerville" pitchFamily="34" charset="-122"/>
                <a:cs typeface="Libre Baskerville" pitchFamily="34" charset="-120"/>
              </a:rPr>
              <a:t>Applications of Text Summarization</a:t>
            </a:r>
            <a:endParaRPr lang="en-US" sz="4860" dirty="0"/>
          </a:p>
        </p:txBody>
      </p:sp>
      <p:pic>
        <p:nvPicPr>
          <p:cNvPr id="6" name="Image 0" descr="preencoded.png">    </p:cNvPr>
          <p:cNvPicPr>
            <a:picLocks noChangeAspect="1"/>
          </p:cNvPicPr>
          <p:nvPr/>
        </p:nvPicPr>
        <p:blipFill>
          <a:blip r:embed="rId1"/>
          <a:stretch>
            <a:fillRect/>
          </a:stretch>
        </p:blipFill>
        <p:spPr>
          <a:xfrm>
            <a:off x="864037" y="3633311"/>
            <a:ext cx="617220" cy="617220"/>
          </a:xfrm>
          <a:prstGeom prst="rect">
            <a:avLst/>
          </a:prstGeom>
        </p:spPr>
      </p:pic>
      <p:sp>
        <p:nvSpPr>
          <p:cNvPr id="7" name="Text 4"/>
          <p:cNvSpPr/>
          <p:nvPr/>
        </p:nvSpPr>
        <p:spPr>
          <a:xfrm>
            <a:off x="864037" y="4497348"/>
            <a:ext cx="2947868" cy="771525"/>
          </a:xfrm>
          <a:prstGeom prst="rect">
            <a:avLst/>
          </a:prstGeom>
          <a:noFill/>
          <a:ln/>
        </p:spPr>
        <p:txBody>
          <a:bodyPr wrap="square" rtlCol="0" anchor="t"/>
          <a:lstStyle/>
          <a:p>
            <a:pPr algn="l" indent="0" marL="0">
              <a:lnSpc>
                <a:spcPts val="3038"/>
              </a:lnSpc>
              <a:buNone/>
            </a:pPr>
            <a:r>
              <a:rPr lang="en-US" sz="2430" dirty="0">
                <a:solidFill>
                  <a:srgbClr val="49495A"/>
                </a:solidFill>
                <a:latin typeface="Libre Baskerville" pitchFamily="34" charset="0"/>
                <a:ea typeface="Libre Baskerville" pitchFamily="34" charset="-122"/>
                <a:cs typeface="Libre Baskerville" pitchFamily="34" charset="-120"/>
              </a:rPr>
              <a:t>News Summarization</a:t>
            </a:r>
            <a:endParaRPr lang="en-US" sz="2430" dirty="0"/>
          </a:p>
        </p:txBody>
      </p:sp>
      <p:sp>
        <p:nvSpPr>
          <p:cNvPr id="8" name="Text 5"/>
          <p:cNvSpPr/>
          <p:nvPr/>
        </p:nvSpPr>
        <p:spPr>
          <a:xfrm>
            <a:off x="864037" y="5416987"/>
            <a:ext cx="2947868" cy="1185148"/>
          </a:xfrm>
          <a:prstGeom prst="rect">
            <a:avLst/>
          </a:prstGeom>
          <a:noFill/>
          <a:ln/>
        </p:spPr>
        <p:txBody>
          <a:bodyPr wrap="square" rtlCol="0" anchor="t"/>
          <a:lstStyle/>
          <a:p>
            <a:pPr algn="l" indent="0" marL="0">
              <a:lnSpc>
                <a:spcPts val="3110"/>
              </a:lnSpc>
              <a:buNone/>
            </a:pPr>
            <a:r>
              <a:rPr lang="en-US" sz="1944" dirty="0">
                <a:solidFill>
                  <a:srgbClr val="49495A"/>
                </a:solidFill>
                <a:latin typeface="Open Sans" pitchFamily="34" charset="0"/>
                <a:ea typeface="Open Sans" pitchFamily="34" charset="-122"/>
                <a:cs typeface="Open Sans" pitchFamily="34" charset="-120"/>
              </a:rPr>
              <a:t>Concise summaries of current events and breaking news.</a:t>
            </a:r>
            <a:endParaRPr lang="en-US" sz="1944" dirty="0"/>
          </a:p>
        </p:txBody>
      </p:sp>
      <p:pic>
        <p:nvPicPr>
          <p:cNvPr id="9" name="Image 1" descr="preencoded.png">    </p:cNvPr>
          <p:cNvPicPr>
            <a:picLocks noChangeAspect="1"/>
          </p:cNvPicPr>
          <p:nvPr/>
        </p:nvPicPr>
        <p:blipFill>
          <a:blip r:embed="rId2"/>
          <a:stretch>
            <a:fillRect/>
          </a:stretch>
        </p:blipFill>
        <p:spPr>
          <a:xfrm>
            <a:off x="4182189" y="3633311"/>
            <a:ext cx="617220" cy="617220"/>
          </a:xfrm>
          <a:prstGeom prst="rect">
            <a:avLst/>
          </a:prstGeom>
        </p:spPr>
      </p:pic>
      <p:sp>
        <p:nvSpPr>
          <p:cNvPr id="10" name="Text 6"/>
          <p:cNvSpPr/>
          <p:nvPr/>
        </p:nvSpPr>
        <p:spPr>
          <a:xfrm>
            <a:off x="4182189" y="4497348"/>
            <a:ext cx="2947868" cy="771525"/>
          </a:xfrm>
          <a:prstGeom prst="rect">
            <a:avLst/>
          </a:prstGeom>
          <a:noFill/>
          <a:ln/>
        </p:spPr>
        <p:txBody>
          <a:bodyPr wrap="square" rtlCol="0" anchor="t"/>
          <a:lstStyle/>
          <a:p>
            <a:pPr algn="l" indent="0" marL="0">
              <a:lnSpc>
                <a:spcPts val="3038"/>
              </a:lnSpc>
              <a:buNone/>
            </a:pPr>
            <a:r>
              <a:rPr lang="en-US" sz="2430" dirty="0">
                <a:solidFill>
                  <a:srgbClr val="49495A"/>
                </a:solidFill>
                <a:latin typeface="Libre Baskerville" pitchFamily="34" charset="0"/>
                <a:ea typeface="Libre Baskerville" pitchFamily="34" charset="-122"/>
                <a:cs typeface="Libre Baskerville" pitchFamily="34" charset="-120"/>
              </a:rPr>
              <a:t>Academic Summarization</a:t>
            </a:r>
            <a:endParaRPr lang="en-US" sz="2430" dirty="0"/>
          </a:p>
        </p:txBody>
      </p:sp>
      <p:sp>
        <p:nvSpPr>
          <p:cNvPr id="11" name="Text 7"/>
          <p:cNvSpPr/>
          <p:nvPr/>
        </p:nvSpPr>
        <p:spPr>
          <a:xfrm>
            <a:off x="4182189" y="5416987"/>
            <a:ext cx="2947868" cy="1185148"/>
          </a:xfrm>
          <a:prstGeom prst="rect">
            <a:avLst/>
          </a:prstGeom>
          <a:noFill/>
          <a:ln/>
        </p:spPr>
        <p:txBody>
          <a:bodyPr wrap="square" rtlCol="0" anchor="t"/>
          <a:lstStyle/>
          <a:p>
            <a:pPr algn="l" indent="0" marL="0">
              <a:lnSpc>
                <a:spcPts val="3110"/>
              </a:lnSpc>
              <a:buNone/>
            </a:pPr>
            <a:r>
              <a:rPr lang="en-US" sz="1944" dirty="0">
                <a:solidFill>
                  <a:srgbClr val="49495A"/>
                </a:solidFill>
                <a:latin typeface="Open Sans" pitchFamily="34" charset="0"/>
                <a:ea typeface="Open Sans" pitchFamily="34" charset="-122"/>
                <a:cs typeface="Open Sans" pitchFamily="34" charset="-120"/>
              </a:rPr>
              <a:t>Condensing research papers and scholarly articles.</a:t>
            </a:r>
            <a:endParaRPr lang="en-US" sz="1944" dirty="0"/>
          </a:p>
        </p:txBody>
      </p:sp>
      <p:pic>
        <p:nvPicPr>
          <p:cNvPr id="12" name="Image 2" descr="preencoded.png">    </p:cNvPr>
          <p:cNvPicPr>
            <a:picLocks noChangeAspect="1"/>
          </p:cNvPicPr>
          <p:nvPr/>
        </p:nvPicPr>
        <p:blipFill>
          <a:blip r:embed="rId3"/>
          <a:stretch>
            <a:fillRect/>
          </a:stretch>
        </p:blipFill>
        <p:spPr>
          <a:xfrm>
            <a:off x="7500342" y="3633311"/>
            <a:ext cx="617220" cy="617220"/>
          </a:xfrm>
          <a:prstGeom prst="rect">
            <a:avLst/>
          </a:prstGeom>
        </p:spPr>
      </p:pic>
      <p:sp>
        <p:nvSpPr>
          <p:cNvPr id="13" name="Text 8"/>
          <p:cNvSpPr/>
          <p:nvPr/>
        </p:nvSpPr>
        <p:spPr>
          <a:xfrm>
            <a:off x="7500342" y="4497348"/>
            <a:ext cx="2947868" cy="771525"/>
          </a:xfrm>
          <a:prstGeom prst="rect">
            <a:avLst/>
          </a:prstGeom>
          <a:noFill/>
          <a:ln/>
        </p:spPr>
        <p:txBody>
          <a:bodyPr wrap="square" rtlCol="0" anchor="t"/>
          <a:lstStyle/>
          <a:p>
            <a:pPr algn="l" indent="0" marL="0">
              <a:lnSpc>
                <a:spcPts val="3038"/>
              </a:lnSpc>
              <a:buNone/>
            </a:pPr>
            <a:r>
              <a:rPr lang="en-US" sz="2430" dirty="0">
                <a:solidFill>
                  <a:srgbClr val="49495A"/>
                </a:solidFill>
                <a:latin typeface="Libre Baskerville" pitchFamily="34" charset="0"/>
                <a:ea typeface="Libre Baskerville" pitchFamily="34" charset="-122"/>
                <a:cs typeface="Libre Baskerville" pitchFamily="34" charset="-120"/>
              </a:rPr>
              <a:t>Email Summarization</a:t>
            </a:r>
            <a:endParaRPr lang="en-US" sz="2430" dirty="0"/>
          </a:p>
        </p:txBody>
      </p:sp>
      <p:sp>
        <p:nvSpPr>
          <p:cNvPr id="14" name="Text 9"/>
          <p:cNvSpPr/>
          <p:nvPr/>
        </p:nvSpPr>
        <p:spPr>
          <a:xfrm>
            <a:off x="7500342" y="5416987"/>
            <a:ext cx="2947868" cy="1185148"/>
          </a:xfrm>
          <a:prstGeom prst="rect">
            <a:avLst/>
          </a:prstGeom>
          <a:noFill/>
          <a:ln/>
        </p:spPr>
        <p:txBody>
          <a:bodyPr wrap="square" rtlCol="0" anchor="t"/>
          <a:lstStyle/>
          <a:p>
            <a:pPr algn="l" indent="0" marL="0">
              <a:lnSpc>
                <a:spcPts val="3110"/>
              </a:lnSpc>
              <a:buNone/>
            </a:pPr>
            <a:r>
              <a:rPr lang="en-US" sz="1944" dirty="0">
                <a:solidFill>
                  <a:srgbClr val="49495A"/>
                </a:solidFill>
                <a:latin typeface="Open Sans" pitchFamily="34" charset="0"/>
                <a:ea typeface="Open Sans" pitchFamily="34" charset="-122"/>
                <a:cs typeface="Open Sans" pitchFamily="34" charset="-120"/>
              </a:rPr>
              <a:t>Generating quick overviews of long email threads.</a:t>
            </a:r>
            <a:endParaRPr lang="en-US" sz="1944" dirty="0"/>
          </a:p>
        </p:txBody>
      </p:sp>
      <p:pic>
        <p:nvPicPr>
          <p:cNvPr id="15" name="Image 3" descr="preencoded.png">    </p:cNvPr>
          <p:cNvPicPr>
            <a:picLocks noChangeAspect="1"/>
          </p:cNvPicPr>
          <p:nvPr/>
        </p:nvPicPr>
        <p:blipFill>
          <a:blip r:embed="rId4"/>
          <a:stretch>
            <a:fillRect/>
          </a:stretch>
        </p:blipFill>
        <p:spPr>
          <a:xfrm>
            <a:off x="10818495" y="3633311"/>
            <a:ext cx="617220" cy="617220"/>
          </a:xfrm>
          <a:prstGeom prst="rect">
            <a:avLst/>
          </a:prstGeom>
        </p:spPr>
      </p:pic>
      <p:sp>
        <p:nvSpPr>
          <p:cNvPr id="16" name="Text 10"/>
          <p:cNvSpPr/>
          <p:nvPr/>
        </p:nvSpPr>
        <p:spPr>
          <a:xfrm>
            <a:off x="10818495" y="4497348"/>
            <a:ext cx="2947868" cy="771525"/>
          </a:xfrm>
          <a:prstGeom prst="rect">
            <a:avLst/>
          </a:prstGeom>
          <a:noFill/>
          <a:ln/>
        </p:spPr>
        <p:txBody>
          <a:bodyPr wrap="square" rtlCol="0" anchor="t"/>
          <a:lstStyle/>
          <a:p>
            <a:pPr algn="l" indent="0" marL="0">
              <a:lnSpc>
                <a:spcPts val="3038"/>
              </a:lnSpc>
              <a:buNone/>
            </a:pPr>
            <a:r>
              <a:rPr lang="en-US" sz="2430" dirty="0">
                <a:solidFill>
                  <a:srgbClr val="49495A"/>
                </a:solidFill>
                <a:latin typeface="Libre Baskerville" pitchFamily="34" charset="0"/>
                <a:ea typeface="Libre Baskerville" pitchFamily="34" charset="-122"/>
                <a:cs typeface="Libre Baskerville" pitchFamily="34" charset="-120"/>
              </a:rPr>
              <a:t>Medical Summarization</a:t>
            </a:r>
            <a:endParaRPr lang="en-US" sz="2430" dirty="0"/>
          </a:p>
        </p:txBody>
      </p:sp>
      <p:sp>
        <p:nvSpPr>
          <p:cNvPr id="17" name="Text 11"/>
          <p:cNvSpPr/>
          <p:nvPr/>
        </p:nvSpPr>
        <p:spPr>
          <a:xfrm>
            <a:off x="10818495" y="5416987"/>
            <a:ext cx="2947868" cy="1185148"/>
          </a:xfrm>
          <a:prstGeom prst="rect">
            <a:avLst/>
          </a:prstGeom>
          <a:noFill/>
          <a:ln/>
        </p:spPr>
        <p:txBody>
          <a:bodyPr wrap="square" rtlCol="0" anchor="t"/>
          <a:lstStyle/>
          <a:p>
            <a:pPr algn="l" indent="0" marL="0">
              <a:lnSpc>
                <a:spcPts val="3110"/>
              </a:lnSpc>
              <a:buNone/>
            </a:pPr>
            <a:r>
              <a:rPr lang="en-US" sz="1944" dirty="0">
                <a:solidFill>
                  <a:srgbClr val="49495A"/>
                </a:solidFill>
                <a:latin typeface="Open Sans" pitchFamily="34" charset="0"/>
                <a:ea typeface="Open Sans" pitchFamily="34" charset="-122"/>
                <a:cs typeface="Open Sans" pitchFamily="34" charset="-120"/>
              </a:rPr>
              <a:t>Summarizing patient records and clinical notes.</a:t>
            </a:r>
            <a:endParaRPr lang="en-US" sz="1944" dirty="0"/>
          </a:p>
        </p:txBody>
      </p:sp>
      <p:pic>
        <p:nvPicPr>
          <p:cNvPr id="18" name="Image 4" descr="preencoded.png">
            <a:hlinkClick r:id="rId6" tooltip=""/>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4F0FF"/>
          </a:solidFill>
          <a:ln/>
        </p:spPr>
      </p:sp>
      <p:sp>
        <p:nvSpPr>
          <p:cNvPr id="3" name="Shape 1"/>
          <p:cNvSpPr/>
          <p:nvPr/>
        </p:nvSpPr>
        <p:spPr>
          <a:xfrm>
            <a:off x="0" y="0"/>
            <a:ext cx="14630400" cy="8229600"/>
          </a:xfrm>
          <a:prstGeom prst="rect">
            <a:avLst/>
          </a:prstGeom>
          <a:solidFill>
            <a:srgbClr val="FBFAFF"/>
          </a:solidFill>
          <a:ln/>
        </p:spPr>
      </p:sp>
      <p:sp>
        <p:nvSpPr>
          <p:cNvPr id="4" name="Text 2"/>
          <p:cNvSpPr/>
          <p:nvPr/>
        </p:nvSpPr>
        <p:spPr>
          <a:xfrm>
            <a:off x="864037" y="1263729"/>
            <a:ext cx="10002083" cy="771525"/>
          </a:xfrm>
          <a:prstGeom prst="rect">
            <a:avLst/>
          </a:prstGeom>
          <a:noFill/>
          <a:ln/>
        </p:spPr>
        <p:txBody>
          <a:bodyPr wrap="none" rtlCol="0" anchor="t"/>
          <a:lstStyle/>
          <a:p>
            <a:pPr indent="0" marL="0">
              <a:lnSpc>
                <a:spcPts val="6075"/>
              </a:lnSpc>
              <a:buNone/>
            </a:pPr>
            <a:r>
              <a:rPr lang="en-US" sz="4860" dirty="0">
                <a:solidFill>
                  <a:srgbClr val="403CCF"/>
                </a:solidFill>
                <a:latin typeface="Libre Baskerville" pitchFamily="34" charset="0"/>
                <a:ea typeface="Libre Baskerville" pitchFamily="34" charset="-122"/>
                <a:cs typeface="Libre Baskerville" pitchFamily="34" charset="-120"/>
              </a:rPr>
              <a:t>Evaluating Text Summarization</a:t>
            </a:r>
            <a:endParaRPr lang="en-US" sz="4860" dirty="0"/>
          </a:p>
        </p:txBody>
      </p:sp>
      <p:sp>
        <p:nvSpPr>
          <p:cNvPr id="5" name="Shape 3"/>
          <p:cNvSpPr/>
          <p:nvPr/>
        </p:nvSpPr>
        <p:spPr>
          <a:xfrm>
            <a:off x="864037" y="2529007"/>
            <a:ext cx="12902327" cy="4436745"/>
          </a:xfrm>
          <a:prstGeom prst="roundRect">
            <a:avLst>
              <a:gd name="adj" fmla="val 835"/>
            </a:avLst>
          </a:prstGeom>
          <a:noFill/>
          <a:ln w="15240">
            <a:solidFill>
              <a:srgbClr val="000000">
                <a:alpha val="8000"/>
              </a:srgbClr>
            </a:solidFill>
            <a:prstDash val="solid"/>
          </a:ln>
        </p:spPr>
      </p:sp>
      <p:sp>
        <p:nvSpPr>
          <p:cNvPr id="6" name="Shape 4"/>
          <p:cNvSpPr/>
          <p:nvPr/>
        </p:nvSpPr>
        <p:spPr>
          <a:xfrm>
            <a:off x="879277" y="2544247"/>
            <a:ext cx="12871847" cy="1101566"/>
          </a:xfrm>
          <a:prstGeom prst="rect">
            <a:avLst/>
          </a:prstGeom>
          <a:solidFill>
            <a:srgbClr val="FFFFFF">
              <a:alpha val="4000"/>
            </a:srgbClr>
          </a:solidFill>
          <a:ln/>
        </p:spPr>
      </p:sp>
      <p:sp>
        <p:nvSpPr>
          <p:cNvPr id="7" name="Text 5"/>
          <p:cNvSpPr/>
          <p:nvPr/>
        </p:nvSpPr>
        <p:spPr>
          <a:xfrm>
            <a:off x="1126093" y="2699980"/>
            <a:ext cx="5938480" cy="395049"/>
          </a:xfrm>
          <a:prstGeom prst="rect">
            <a:avLst/>
          </a:prstGeom>
          <a:noFill/>
          <a:ln/>
        </p:spPr>
        <p:txBody>
          <a:bodyPr wrap="none" rtlCol="0" anchor="t"/>
          <a:lstStyle/>
          <a:p>
            <a:pPr indent="0" marL="0">
              <a:lnSpc>
                <a:spcPts val="3110"/>
              </a:lnSpc>
              <a:buNone/>
            </a:pPr>
            <a:r>
              <a:rPr lang="en-US" sz="1944" dirty="0">
                <a:solidFill>
                  <a:srgbClr val="49495A"/>
                </a:solidFill>
                <a:latin typeface="Open Sans" pitchFamily="34" charset="0"/>
                <a:ea typeface="Open Sans" pitchFamily="34" charset="-122"/>
                <a:cs typeface="Open Sans" pitchFamily="34" charset="-120"/>
              </a:rPr>
              <a:t>ROUGE</a:t>
            </a:r>
            <a:endParaRPr lang="en-US" sz="1944" dirty="0"/>
          </a:p>
        </p:txBody>
      </p:sp>
      <p:sp>
        <p:nvSpPr>
          <p:cNvPr id="8" name="Text 6"/>
          <p:cNvSpPr/>
          <p:nvPr/>
        </p:nvSpPr>
        <p:spPr>
          <a:xfrm>
            <a:off x="7565827" y="2699980"/>
            <a:ext cx="5938480" cy="790099"/>
          </a:xfrm>
          <a:prstGeom prst="rect">
            <a:avLst/>
          </a:prstGeom>
          <a:noFill/>
          <a:ln/>
        </p:spPr>
        <p:txBody>
          <a:bodyPr wrap="square" rtlCol="0" anchor="t"/>
          <a:lstStyle/>
          <a:p>
            <a:pPr indent="0" marL="0">
              <a:lnSpc>
                <a:spcPts val="3110"/>
              </a:lnSpc>
              <a:buNone/>
            </a:pPr>
            <a:r>
              <a:rPr lang="en-US" sz="1944" dirty="0">
                <a:solidFill>
                  <a:srgbClr val="49495A"/>
                </a:solidFill>
                <a:latin typeface="Open Sans" pitchFamily="34" charset="0"/>
                <a:ea typeface="Open Sans" pitchFamily="34" charset="-122"/>
                <a:cs typeface="Open Sans" pitchFamily="34" charset="-120"/>
              </a:rPr>
              <a:t>Measures the overlap between the summary and reference texts, assessing content quality.</a:t>
            </a:r>
            <a:endParaRPr lang="en-US" sz="1944" dirty="0"/>
          </a:p>
        </p:txBody>
      </p:sp>
      <p:sp>
        <p:nvSpPr>
          <p:cNvPr id="9" name="Shape 7"/>
          <p:cNvSpPr/>
          <p:nvPr/>
        </p:nvSpPr>
        <p:spPr>
          <a:xfrm>
            <a:off x="879277" y="3645813"/>
            <a:ext cx="12871847" cy="1101566"/>
          </a:xfrm>
          <a:prstGeom prst="rect">
            <a:avLst/>
          </a:prstGeom>
          <a:solidFill>
            <a:srgbClr val="000000">
              <a:alpha val="4000"/>
            </a:srgbClr>
          </a:solidFill>
          <a:ln/>
        </p:spPr>
      </p:sp>
      <p:sp>
        <p:nvSpPr>
          <p:cNvPr id="10" name="Text 8"/>
          <p:cNvSpPr/>
          <p:nvPr/>
        </p:nvSpPr>
        <p:spPr>
          <a:xfrm>
            <a:off x="1126093" y="3801547"/>
            <a:ext cx="5938480" cy="395049"/>
          </a:xfrm>
          <a:prstGeom prst="rect">
            <a:avLst/>
          </a:prstGeom>
          <a:noFill/>
          <a:ln/>
        </p:spPr>
        <p:txBody>
          <a:bodyPr wrap="none" rtlCol="0" anchor="t"/>
          <a:lstStyle/>
          <a:p>
            <a:pPr indent="0" marL="0">
              <a:lnSpc>
                <a:spcPts val="3110"/>
              </a:lnSpc>
              <a:buNone/>
            </a:pPr>
            <a:r>
              <a:rPr lang="en-US" sz="1944" dirty="0">
                <a:solidFill>
                  <a:srgbClr val="49495A"/>
                </a:solidFill>
                <a:latin typeface="Open Sans" pitchFamily="34" charset="0"/>
                <a:ea typeface="Open Sans" pitchFamily="34" charset="-122"/>
                <a:cs typeface="Open Sans" pitchFamily="34" charset="-120"/>
              </a:rPr>
              <a:t>BLEU</a:t>
            </a:r>
            <a:endParaRPr lang="en-US" sz="1944" dirty="0"/>
          </a:p>
        </p:txBody>
      </p:sp>
      <p:sp>
        <p:nvSpPr>
          <p:cNvPr id="11" name="Text 9"/>
          <p:cNvSpPr/>
          <p:nvPr/>
        </p:nvSpPr>
        <p:spPr>
          <a:xfrm>
            <a:off x="7565827" y="3801547"/>
            <a:ext cx="5938480" cy="790099"/>
          </a:xfrm>
          <a:prstGeom prst="rect">
            <a:avLst/>
          </a:prstGeom>
          <a:noFill/>
          <a:ln/>
        </p:spPr>
        <p:txBody>
          <a:bodyPr wrap="square" rtlCol="0" anchor="t"/>
          <a:lstStyle/>
          <a:p>
            <a:pPr indent="0" marL="0">
              <a:lnSpc>
                <a:spcPts val="3110"/>
              </a:lnSpc>
              <a:buNone/>
            </a:pPr>
            <a:r>
              <a:rPr lang="en-US" sz="1944" dirty="0">
                <a:solidFill>
                  <a:srgbClr val="49495A"/>
                </a:solidFill>
                <a:latin typeface="Open Sans" pitchFamily="34" charset="0"/>
                <a:ea typeface="Open Sans" pitchFamily="34" charset="-122"/>
                <a:cs typeface="Open Sans" pitchFamily="34" charset="-120"/>
              </a:rPr>
              <a:t>Evaluates the grammatical correctness and fluency of the generated summary.</a:t>
            </a:r>
            <a:endParaRPr lang="en-US" sz="1944" dirty="0"/>
          </a:p>
        </p:txBody>
      </p:sp>
      <p:sp>
        <p:nvSpPr>
          <p:cNvPr id="12" name="Shape 10"/>
          <p:cNvSpPr/>
          <p:nvPr/>
        </p:nvSpPr>
        <p:spPr>
          <a:xfrm>
            <a:off x="879277" y="4747379"/>
            <a:ext cx="12871847" cy="1101566"/>
          </a:xfrm>
          <a:prstGeom prst="rect">
            <a:avLst/>
          </a:prstGeom>
          <a:solidFill>
            <a:srgbClr val="FFFFFF">
              <a:alpha val="4000"/>
            </a:srgbClr>
          </a:solidFill>
          <a:ln/>
        </p:spPr>
      </p:sp>
      <p:sp>
        <p:nvSpPr>
          <p:cNvPr id="13" name="Text 11"/>
          <p:cNvSpPr/>
          <p:nvPr/>
        </p:nvSpPr>
        <p:spPr>
          <a:xfrm>
            <a:off x="1126093" y="4903113"/>
            <a:ext cx="5938480" cy="395049"/>
          </a:xfrm>
          <a:prstGeom prst="rect">
            <a:avLst/>
          </a:prstGeom>
          <a:noFill/>
          <a:ln/>
        </p:spPr>
        <p:txBody>
          <a:bodyPr wrap="none" rtlCol="0" anchor="t"/>
          <a:lstStyle/>
          <a:p>
            <a:pPr indent="0" marL="0">
              <a:lnSpc>
                <a:spcPts val="3110"/>
              </a:lnSpc>
              <a:buNone/>
            </a:pPr>
            <a:r>
              <a:rPr lang="en-US" sz="1944" dirty="0">
                <a:solidFill>
                  <a:srgbClr val="49495A"/>
                </a:solidFill>
                <a:latin typeface="Open Sans" pitchFamily="34" charset="0"/>
                <a:ea typeface="Open Sans" pitchFamily="34" charset="-122"/>
                <a:cs typeface="Open Sans" pitchFamily="34" charset="-120"/>
              </a:rPr>
              <a:t>Pyramid</a:t>
            </a:r>
            <a:endParaRPr lang="en-US" sz="1944" dirty="0"/>
          </a:p>
        </p:txBody>
      </p:sp>
      <p:sp>
        <p:nvSpPr>
          <p:cNvPr id="14" name="Text 12"/>
          <p:cNvSpPr/>
          <p:nvPr/>
        </p:nvSpPr>
        <p:spPr>
          <a:xfrm>
            <a:off x="7565827" y="4903113"/>
            <a:ext cx="5938480" cy="790099"/>
          </a:xfrm>
          <a:prstGeom prst="rect">
            <a:avLst/>
          </a:prstGeom>
          <a:noFill/>
          <a:ln/>
        </p:spPr>
        <p:txBody>
          <a:bodyPr wrap="square" rtlCol="0" anchor="t"/>
          <a:lstStyle/>
          <a:p>
            <a:pPr indent="0" marL="0">
              <a:lnSpc>
                <a:spcPts val="3110"/>
              </a:lnSpc>
              <a:buNone/>
            </a:pPr>
            <a:r>
              <a:rPr lang="en-US" sz="1944" dirty="0">
                <a:solidFill>
                  <a:srgbClr val="49495A"/>
                </a:solidFill>
                <a:latin typeface="Open Sans" pitchFamily="34" charset="0"/>
                <a:ea typeface="Open Sans" pitchFamily="34" charset="-122"/>
                <a:cs typeface="Open Sans" pitchFamily="34" charset="-120"/>
              </a:rPr>
              <a:t>Assesses the informative content of the summary, focusing on important concepts.</a:t>
            </a:r>
            <a:endParaRPr lang="en-US" sz="1944" dirty="0"/>
          </a:p>
        </p:txBody>
      </p:sp>
      <p:sp>
        <p:nvSpPr>
          <p:cNvPr id="15" name="Shape 13"/>
          <p:cNvSpPr/>
          <p:nvPr/>
        </p:nvSpPr>
        <p:spPr>
          <a:xfrm>
            <a:off x="879277" y="5848945"/>
            <a:ext cx="12871847" cy="1101566"/>
          </a:xfrm>
          <a:prstGeom prst="rect">
            <a:avLst/>
          </a:prstGeom>
          <a:solidFill>
            <a:srgbClr val="000000">
              <a:alpha val="4000"/>
            </a:srgbClr>
          </a:solidFill>
          <a:ln/>
        </p:spPr>
      </p:sp>
      <p:sp>
        <p:nvSpPr>
          <p:cNvPr id="16" name="Text 14"/>
          <p:cNvSpPr/>
          <p:nvPr/>
        </p:nvSpPr>
        <p:spPr>
          <a:xfrm>
            <a:off x="1126093" y="6004679"/>
            <a:ext cx="5938480" cy="395049"/>
          </a:xfrm>
          <a:prstGeom prst="rect">
            <a:avLst/>
          </a:prstGeom>
          <a:noFill/>
          <a:ln/>
        </p:spPr>
        <p:txBody>
          <a:bodyPr wrap="none" rtlCol="0" anchor="t"/>
          <a:lstStyle/>
          <a:p>
            <a:pPr indent="0" marL="0">
              <a:lnSpc>
                <a:spcPts val="3110"/>
              </a:lnSpc>
              <a:buNone/>
            </a:pPr>
            <a:r>
              <a:rPr lang="en-US" sz="1944" dirty="0">
                <a:solidFill>
                  <a:srgbClr val="49495A"/>
                </a:solidFill>
                <a:latin typeface="Open Sans" pitchFamily="34" charset="0"/>
                <a:ea typeface="Open Sans" pitchFamily="34" charset="-122"/>
                <a:cs typeface="Open Sans" pitchFamily="34" charset="-120"/>
              </a:rPr>
              <a:t>Human Evaluation</a:t>
            </a:r>
            <a:endParaRPr lang="en-US" sz="1944" dirty="0"/>
          </a:p>
        </p:txBody>
      </p:sp>
      <p:sp>
        <p:nvSpPr>
          <p:cNvPr id="17" name="Text 15"/>
          <p:cNvSpPr/>
          <p:nvPr/>
        </p:nvSpPr>
        <p:spPr>
          <a:xfrm>
            <a:off x="7565827" y="6004679"/>
            <a:ext cx="5938480" cy="790099"/>
          </a:xfrm>
          <a:prstGeom prst="rect">
            <a:avLst/>
          </a:prstGeom>
          <a:noFill/>
          <a:ln/>
        </p:spPr>
        <p:txBody>
          <a:bodyPr wrap="square" rtlCol="0" anchor="t"/>
          <a:lstStyle/>
          <a:p>
            <a:pPr indent="0" marL="0">
              <a:lnSpc>
                <a:spcPts val="3110"/>
              </a:lnSpc>
              <a:buNone/>
            </a:pPr>
            <a:r>
              <a:rPr lang="en-US" sz="1944" dirty="0">
                <a:solidFill>
                  <a:srgbClr val="49495A"/>
                </a:solidFill>
                <a:latin typeface="Open Sans" pitchFamily="34" charset="0"/>
                <a:ea typeface="Open Sans" pitchFamily="34" charset="-122"/>
                <a:cs typeface="Open Sans" pitchFamily="34" charset="-120"/>
              </a:rPr>
              <a:t>Subjective assessments by human raters on aspects like relevance, coherence, and usefulness.</a:t>
            </a:r>
            <a:endParaRPr lang="en-US" sz="1944" dirty="0"/>
          </a:p>
        </p:txBody>
      </p:sp>
      <p:pic>
        <p:nvPicPr>
          <p:cNvPr id="18" name="Image 0" descr="preencoded.png">
            <a:hlinkClick r:id="rId2" tooltip=""/>
          </p:cNvPr>
          <p:cNvPicPr>
            <a:picLocks noChangeAspect="1"/>
          </p:cNvPicPr>
          <p:nvPr/>
        </p:nvPicPr>
        <p:blipFill>
          <a:blip r:embed="rId1"/>
          <a:stretch>
            <a:fillRect/>
          </a:stretch>
        </p:blipFill>
        <p:spPr>
          <a:xfrm>
            <a:off x="12242153" y="7589520"/>
            <a:ext cx="2296807" cy="54864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4F0FF"/>
          </a:solidFill>
          <a:ln/>
        </p:spPr>
      </p:sp>
      <p:sp>
        <p:nvSpPr>
          <p:cNvPr id="3" name="Shape 1"/>
          <p:cNvSpPr/>
          <p:nvPr/>
        </p:nvSpPr>
        <p:spPr>
          <a:xfrm>
            <a:off x="0" y="0"/>
            <a:ext cx="14630400" cy="8229600"/>
          </a:xfrm>
          <a:prstGeom prst="rect">
            <a:avLst/>
          </a:prstGeom>
          <a:solidFill>
            <a:srgbClr val="FBFAFF"/>
          </a:solidFill>
          <a:ln/>
        </p:spPr>
      </p:sp>
      <p:sp>
        <p:nvSpPr>
          <p:cNvPr id="4" name="Text 2"/>
          <p:cNvSpPr/>
          <p:nvPr/>
        </p:nvSpPr>
        <p:spPr>
          <a:xfrm>
            <a:off x="864037" y="1192411"/>
            <a:ext cx="6172200" cy="771525"/>
          </a:xfrm>
          <a:prstGeom prst="rect">
            <a:avLst/>
          </a:prstGeom>
          <a:noFill/>
          <a:ln/>
        </p:spPr>
        <p:txBody>
          <a:bodyPr wrap="none" rtlCol="0" anchor="t"/>
          <a:lstStyle/>
          <a:p>
            <a:pPr indent="0" marL="0">
              <a:lnSpc>
                <a:spcPts val="6075"/>
              </a:lnSpc>
              <a:buNone/>
            </a:pPr>
            <a:r>
              <a:rPr lang="en-US" sz="4860" dirty="0">
                <a:solidFill>
                  <a:srgbClr val="403CCF"/>
                </a:solidFill>
                <a:latin typeface="Libre Baskerville" pitchFamily="34" charset="0"/>
                <a:ea typeface="Libre Baskerville" pitchFamily="34" charset="-122"/>
                <a:cs typeface="Libre Baskerville" pitchFamily="34" charset="-120"/>
              </a:rPr>
              <a:t>Testing</a:t>
            </a:r>
            <a:endParaRPr lang="en-US" sz="4860" dirty="0"/>
          </a:p>
        </p:txBody>
      </p:sp>
      <p:sp>
        <p:nvSpPr>
          <p:cNvPr id="5" name="Text 3"/>
          <p:cNvSpPr/>
          <p:nvPr/>
        </p:nvSpPr>
        <p:spPr>
          <a:xfrm>
            <a:off x="864037" y="2334220"/>
            <a:ext cx="3086100" cy="385763"/>
          </a:xfrm>
          <a:prstGeom prst="rect">
            <a:avLst/>
          </a:prstGeom>
          <a:noFill/>
          <a:ln/>
        </p:spPr>
        <p:txBody>
          <a:bodyPr wrap="none" rtlCol="0" anchor="t"/>
          <a:lstStyle/>
          <a:p>
            <a:pPr indent="0" marL="0">
              <a:lnSpc>
                <a:spcPts val="3038"/>
              </a:lnSpc>
              <a:buNone/>
            </a:pPr>
            <a:r>
              <a:rPr lang="en-US" sz="2430" b="1" dirty="0">
                <a:solidFill>
                  <a:srgbClr val="403CCF"/>
                </a:solidFill>
                <a:latin typeface="Libre Baskerville" pitchFamily="34" charset="0"/>
                <a:ea typeface="Libre Baskerville" pitchFamily="34" charset="-122"/>
                <a:cs typeface="Libre Baskerville" pitchFamily="34" charset="-120"/>
              </a:rPr>
              <a:t>Introduction</a:t>
            </a:r>
            <a:endParaRPr lang="en-US" sz="2430" dirty="0"/>
          </a:p>
        </p:txBody>
      </p:sp>
      <p:sp>
        <p:nvSpPr>
          <p:cNvPr id="6" name="Text 4"/>
          <p:cNvSpPr/>
          <p:nvPr/>
        </p:nvSpPr>
        <p:spPr>
          <a:xfrm>
            <a:off x="864037" y="3090267"/>
            <a:ext cx="12902327" cy="790099"/>
          </a:xfrm>
          <a:prstGeom prst="rect">
            <a:avLst/>
          </a:prstGeom>
          <a:noFill/>
          <a:ln/>
        </p:spPr>
        <p:txBody>
          <a:bodyPr wrap="square" rtlCol="0" anchor="t"/>
          <a:lstStyle/>
          <a:p>
            <a:pPr indent="0" marL="0">
              <a:lnSpc>
                <a:spcPts val="3110"/>
              </a:lnSpc>
              <a:buNone/>
            </a:pPr>
            <a:r>
              <a:rPr lang="en-US" sz="1944" dirty="0">
                <a:solidFill>
                  <a:srgbClr val="49495A"/>
                </a:solidFill>
                <a:latin typeface="Open Sans" pitchFamily="34" charset="0"/>
                <a:ea typeface="Open Sans" pitchFamily="34" charset="-122"/>
                <a:cs typeface="Open Sans" pitchFamily="34" charset="-120"/>
              </a:rPr>
              <a:t>The purpose of the testing phase is to evaluate the performance of various text summarization models on a standardized dataset. The models tested include TF-IDF, TextRank, LSA, T5, Pegasus, and a BERT-based model.</a:t>
            </a:r>
            <a:endParaRPr lang="en-US" sz="1944" dirty="0"/>
          </a:p>
        </p:txBody>
      </p:sp>
      <p:sp>
        <p:nvSpPr>
          <p:cNvPr id="7" name="Text 5"/>
          <p:cNvSpPr/>
          <p:nvPr/>
        </p:nvSpPr>
        <p:spPr>
          <a:xfrm>
            <a:off x="864037" y="4250650"/>
            <a:ext cx="3086100" cy="385763"/>
          </a:xfrm>
          <a:prstGeom prst="rect">
            <a:avLst/>
          </a:prstGeom>
          <a:noFill/>
          <a:ln/>
        </p:spPr>
        <p:txBody>
          <a:bodyPr wrap="none" rtlCol="0" anchor="t"/>
          <a:lstStyle/>
          <a:p>
            <a:pPr indent="0" marL="0">
              <a:lnSpc>
                <a:spcPts val="3038"/>
              </a:lnSpc>
              <a:buNone/>
            </a:pPr>
            <a:r>
              <a:rPr lang="en-US" sz="2430" b="1" dirty="0">
                <a:solidFill>
                  <a:srgbClr val="403CCF"/>
                </a:solidFill>
                <a:latin typeface="Libre Baskerville" pitchFamily="34" charset="0"/>
                <a:ea typeface="Libre Baskerville" pitchFamily="34" charset="-122"/>
                <a:cs typeface="Libre Baskerville" pitchFamily="34" charset="-120"/>
              </a:rPr>
              <a:t>Evaluation Metrics</a:t>
            </a:r>
            <a:endParaRPr lang="en-US" sz="2430" dirty="0"/>
          </a:p>
        </p:txBody>
      </p:sp>
      <p:sp>
        <p:nvSpPr>
          <p:cNvPr id="8" name="Text 6"/>
          <p:cNvSpPr/>
          <p:nvPr/>
        </p:nvSpPr>
        <p:spPr>
          <a:xfrm>
            <a:off x="864037" y="5006697"/>
            <a:ext cx="12902327" cy="395049"/>
          </a:xfrm>
          <a:prstGeom prst="rect">
            <a:avLst/>
          </a:prstGeom>
          <a:noFill/>
          <a:ln/>
        </p:spPr>
        <p:txBody>
          <a:bodyPr wrap="none" rtlCol="0" anchor="t"/>
          <a:lstStyle/>
          <a:p>
            <a:pPr indent="0" marL="0">
              <a:lnSpc>
                <a:spcPts val="3110"/>
              </a:lnSpc>
              <a:buNone/>
            </a:pPr>
            <a:r>
              <a:rPr lang="en-US" sz="1944" dirty="0">
                <a:solidFill>
                  <a:srgbClr val="49495A"/>
                </a:solidFill>
                <a:latin typeface="Open Sans" pitchFamily="34" charset="0"/>
                <a:ea typeface="Open Sans" pitchFamily="34" charset="-122"/>
                <a:cs typeface="Open Sans" pitchFamily="34" charset="-120"/>
              </a:rPr>
              <a:t>The performance of the models was evaluated using the following metrics:</a:t>
            </a:r>
            <a:endParaRPr lang="en-US" sz="1944" dirty="0"/>
          </a:p>
        </p:txBody>
      </p:sp>
      <p:sp>
        <p:nvSpPr>
          <p:cNvPr id="9" name="Text 7"/>
          <p:cNvSpPr/>
          <p:nvPr/>
        </p:nvSpPr>
        <p:spPr>
          <a:xfrm>
            <a:off x="1258967" y="5679400"/>
            <a:ext cx="12507397" cy="395049"/>
          </a:xfrm>
          <a:prstGeom prst="rect">
            <a:avLst/>
          </a:prstGeom>
          <a:noFill/>
          <a:ln/>
        </p:spPr>
        <p:txBody>
          <a:bodyPr wrap="none" rtlCol="0" anchor="t"/>
          <a:lstStyle/>
          <a:p>
            <a:pPr algn="l" marL="342900" indent="-342900">
              <a:lnSpc>
                <a:spcPts val="3110"/>
              </a:lnSpc>
              <a:buSzPct val="100000"/>
              <a:buChar char="•"/>
            </a:pPr>
            <a:r>
              <a:rPr lang="en-US" sz="1944" b="1" dirty="0">
                <a:solidFill>
                  <a:srgbClr val="49495A"/>
                </a:solidFill>
                <a:latin typeface="Open Sans" pitchFamily="34" charset="0"/>
                <a:ea typeface="Open Sans" pitchFamily="34" charset="-122"/>
                <a:cs typeface="Open Sans" pitchFamily="34" charset="-120"/>
              </a:rPr>
              <a:t>ROUGE-1</a:t>
            </a:r>
            <a:pPr algn="l" indent="0" marL="0">
              <a:lnSpc>
                <a:spcPts val="3110"/>
              </a:lnSpc>
              <a:buNone/>
            </a:pPr>
            <a:r>
              <a:rPr lang="en-US" sz="1944" dirty="0">
                <a:solidFill>
                  <a:srgbClr val="49495A"/>
                </a:solidFill>
                <a:latin typeface="Open Sans" pitchFamily="34" charset="0"/>
                <a:ea typeface="Open Sans" pitchFamily="34" charset="-122"/>
                <a:cs typeface="Open Sans" pitchFamily="34" charset="-120"/>
              </a:rPr>
              <a:t>: Measures the overlap of unigrams between the generated and reference summaries.</a:t>
            </a:r>
            <a:endParaRPr lang="en-US" sz="1944" dirty="0"/>
          </a:p>
        </p:txBody>
      </p:sp>
      <p:sp>
        <p:nvSpPr>
          <p:cNvPr id="10" name="Text 8"/>
          <p:cNvSpPr/>
          <p:nvPr/>
        </p:nvSpPr>
        <p:spPr>
          <a:xfrm>
            <a:off x="1258967" y="6160770"/>
            <a:ext cx="12507397" cy="395049"/>
          </a:xfrm>
          <a:prstGeom prst="rect">
            <a:avLst/>
          </a:prstGeom>
          <a:noFill/>
          <a:ln/>
        </p:spPr>
        <p:txBody>
          <a:bodyPr wrap="none" rtlCol="0" anchor="t"/>
          <a:lstStyle/>
          <a:p>
            <a:pPr algn="l" marL="342900" indent="-342900">
              <a:lnSpc>
                <a:spcPts val="3110"/>
              </a:lnSpc>
              <a:buSzPct val="100000"/>
              <a:buChar char="•"/>
            </a:pPr>
            <a:r>
              <a:rPr lang="en-US" sz="1944" b="1" dirty="0">
                <a:solidFill>
                  <a:srgbClr val="49495A"/>
                </a:solidFill>
                <a:latin typeface="Open Sans" pitchFamily="34" charset="0"/>
                <a:ea typeface="Open Sans" pitchFamily="34" charset="-122"/>
                <a:cs typeface="Open Sans" pitchFamily="34" charset="-120"/>
              </a:rPr>
              <a:t>ROUGE-2</a:t>
            </a:r>
            <a:pPr algn="l" indent="0" marL="0">
              <a:lnSpc>
                <a:spcPts val="3110"/>
              </a:lnSpc>
              <a:buNone/>
            </a:pPr>
            <a:r>
              <a:rPr lang="en-US" sz="1944" dirty="0">
                <a:solidFill>
                  <a:srgbClr val="49495A"/>
                </a:solidFill>
                <a:latin typeface="Open Sans" pitchFamily="34" charset="0"/>
                <a:ea typeface="Open Sans" pitchFamily="34" charset="-122"/>
                <a:cs typeface="Open Sans" pitchFamily="34" charset="-120"/>
              </a:rPr>
              <a:t>: Measures the overlap of bigrams between the generated and reference summaries.</a:t>
            </a:r>
            <a:endParaRPr lang="en-US" sz="1944" dirty="0"/>
          </a:p>
        </p:txBody>
      </p:sp>
      <p:sp>
        <p:nvSpPr>
          <p:cNvPr id="11" name="Text 9"/>
          <p:cNvSpPr/>
          <p:nvPr/>
        </p:nvSpPr>
        <p:spPr>
          <a:xfrm>
            <a:off x="1258967" y="6642140"/>
            <a:ext cx="12507397" cy="395049"/>
          </a:xfrm>
          <a:prstGeom prst="rect">
            <a:avLst/>
          </a:prstGeom>
          <a:noFill/>
          <a:ln/>
        </p:spPr>
        <p:txBody>
          <a:bodyPr wrap="none" rtlCol="0" anchor="t"/>
          <a:lstStyle/>
          <a:p>
            <a:pPr algn="l" marL="342900" indent="-342900">
              <a:lnSpc>
                <a:spcPts val="3110"/>
              </a:lnSpc>
              <a:buSzPct val="100000"/>
              <a:buChar char="•"/>
            </a:pPr>
            <a:r>
              <a:rPr lang="en-US" sz="1944" b="1" dirty="0">
                <a:solidFill>
                  <a:srgbClr val="49495A"/>
                </a:solidFill>
                <a:latin typeface="Open Sans" pitchFamily="34" charset="0"/>
                <a:ea typeface="Open Sans" pitchFamily="34" charset="-122"/>
                <a:cs typeface="Open Sans" pitchFamily="34" charset="-120"/>
              </a:rPr>
              <a:t>ROUGE-L</a:t>
            </a:r>
            <a:pPr algn="l" indent="0" marL="0">
              <a:lnSpc>
                <a:spcPts val="3110"/>
              </a:lnSpc>
              <a:buNone/>
            </a:pPr>
            <a:r>
              <a:rPr lang="en-US" sz="1944" dirty="0">
                <a:solidFill>
                  <a:srgbClr val="49495A"/>
                </a:solidFill>
                <a:latin typeface="Open Sans" pitchFamily="34" charset="0"/>
                <a:ea typeface="Open Sans" pitchFamily="34" charset="-122"/>
                <a:cs typeface="Open Sans" pitchFamily="34" charset="-120"/>
              </a:rPr>
              <a:t>: Measures the longest common subsequence between the generated and reference summaries.</a:t>
            </a:r>
            <a:endParaRPr lang="en-US" sz="1944" dirty="0"/>
          </a:p>
        </p:txBody>
      </p:sp>
      <p:pic>
        <p:nvPicPr>
          <p:cNvPr id="12" name="Image 0" descr="preencoded.png">
            <a:hlinkClick r:id="rId2" tooltip=""/>
          </p:cNvPr>
          <p:cNvPicPr>
            <a:picLocks noChangeAspect="1"/>
          </p:cNvPicPr>
          <p:nvPr/>
        </p:nvPicPr>
        <p:blipFill>
          <a:blip r:embed="rId1"/>
          <a:stretch>
            <a:fillRect/>
          </a:stretch>
        </p:blipFill>
        <p:spPr>
          <a:xfrm>
            <a:off x="12242153" y="7589520"/>
            <a:ext cx="2296807" cy="54864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4F0FF"/>
          </a:solidFill>
          <a:ln/>
        </p:spPr>
      </p:sp>
      <p:sp>
        <p:nvSpPr>
          <p:cNvPr id="3" name="Shape 1"/>
          <p:cNvSpPr/>
          <p:nvPr/>
        </p:nvSpPr>
        <p:spPr>
          <a:xfrm>
            <a:off x="0" y="0"/>
            <a:ext cx="14630400" cy="8229600"/>
          </a:xfrm>
          <a:prstGeom prst="rect">
            <a:avLst/>
          </a:prstGeom>
          <a:solidFill>
            <a:srgbClr val="FBFAFF"/>
          </a:solidFill>
          <a:ln/>
        </p:spPr>
      </p:sp>
      <p:pic>
        <p:nvPicPr>
          <p:cNvPr id="4" name="Image 0" descr="preencoded.png">    </p:cNvPr>
          <p:cNvPicPr>
            <a:picLocks noChangeAspect="1"/>
          </p:cNvPicPr>
          <p:nvPr/>
        </p:nvPicPr>
        <p:blipFill>
          <a:blip r:embed="rId1"/>
          <a:stretch>
            <a:fillRect/>
          </a:stretch>
        </p:blipFill>
        <p:spPr>
          <a:xfrm>
            <a:off x="864037" y="1117759"/>
            <a:ext cx="6912769" cy="5993963"/>
          </a:xfrm>
          <a:prstGeom prst="rect">
            <a:avLst/>
          </a:prstGeom>
        </p:spPr>
      </p:pic>
      <p:pic>
        <p:nvPicPr>
          <p:cNvPr id="5"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4F0FF"/>
          </a:solidFill>
          <a:ln/>
        </p:spPr>
      </p:sp>
      <p:sp>
        <p:nvSpPr>
          <p:cNvPr id="3" name="Shape 1"/>
          <p:cNvSpPr/>
          <p:nvPr/>
        </p:nvSpPr>
        <p:spPr>
          <a:xfrm>
            <a:off x="0" y="0"/>
            <a:ext cx="14630400" cy="8229600"/>
          </a:xfrm>
          <a:prstGeom prst="rect">
            <a:avLst/>
          </a:prstGeom>
          <a:solidFill>
            <a:srgbClr val="FBFAFF"/>
          </a:solidFill>
          <a:ln/>
        </p:spPr>
      </p:sp>
      <p:pic>
        <p:nvPicPr>
          <p:cNvPr id="4" name="Image 0" descr="preencoded.png">    </p:cNvPr>
          <p:cNvPicPr>
            <a:picLocks noChangeAspect="1"/>
          </p:cNvPicPr>
          <p:nvPr/>
        </p:nvPicPr>
        <p:blipFill>
          <a:blip r:embed="rId1"/>
          <a:stretch>
            <a:fillRect/>
          </a:stretch>
        </p:blipFill>
        <p:spPr>
          <a:xfrm>
            <a:off x="0" y="0"/>
            <a:ext cx="3657600" cy="8229600"/>
          </a:xfrm>
          <a:prstGeom prst="rect">
            <a:avLst/>
          </a:prstGeom>
        </p:spPr>
      </p:pic>
      <p:sp>
        <p:nvSpPr>
          <p:cNvPr id="5" name="Text 2"/>
          <p:cNvSpPr/>
          <p:nvPr/>
        </p:nvSpPr>
        <p:spPr>
          <a:xfrm>
            <a:off x="4515326" y="1056680"/>
            <a:ext cx="9246870" cy="765810"/>
          </a:xfrm>
          <a:prstGeom prst="rect">
            <a:avLst/>
          </a:prstGeom>
          <a:noFill/>
          <a:ln/>
        </p:spPr>
        <p:txBody>
          <a:bodyPr wrap="none" rtlCol="0" anchor="t"/>
          <a:lstStyle/>
          <a:p>
            <a:pPr indent="0" marL="0">
              <a:lnSpc>
                <a:spcPts val="6030"/>
              </a:lnSpc>
              <a:buNone/>
            </a:pPr>
            <a:r>
              <a:rPr lang="en-US" sz="4824" dirty="0">
                <a:solidFill>
                  <a:srgbClr val="403CCF"/>
                </a:solidFill>
                <a:latin typeface="Libre Baskerville" pitchFamily="34" charset="0"/>
                <a:ea typeface="Libre Baskerville" pitchFamily="34" charset="-122"/>
                <a:cs typeface="Libre Baskerville" pitchFamily="34" charset="-120"/>
              </a:rPr>
              <a:t>What is Text Summarization?</a:t>
            </a:r>
            <a:endParaRPr lang="en-US" sz="4824" dirty="0"/>
          </a:p>
        </p:txBody>
      </p:sp>
      <p:sp>
        <p:nvSpPr>
          <p:cNvPr id="6" name="Shape 3"/>
          <p:cNvSpPr/>
          <p:nvPr/>
        </p:nvSpPr>
        <p:spPr>
          <a:xfrm>
            <a:off x="4515326" y="2465665"/>
            <a:ext cx="551378" cy="551378"/>
          </a:xfrm>
          <a:prstGeom prst="roundRect">
            <a:avLst>
              <a:gd name="adj" fmla="val 6667"/>
            </a:avLst>
          </a:prstGeom>
          <a:solidFill>
            <a:srgbClr val="EAE8F3"/>
          </a:solidFill>
          <a:ln/>
        </p:spPr>
      </p:sp>
      <p:sp>
        <p:nvSpPr>
          <p:cNvPr id="7" name="Text 4"/>
          <p:cNvSpPr/>
          <p:nvPr/>
        </p:nvSpPr>
        <p:spPr>
          <a:xfrm>
            <a:off x="4709041" y="2557463"/>
            <a:ext cx="163949" cy="367665"/>
          </a:xfrm>
          <a:prstGeom prst="rect">
            <a:avLst/>
          </a:prstGeom>
          <a:noFill/>
          <a:ln/>
        </p:spPr>
        <p:txBody>
          <a:bodyPr wrap="none" rtlCol="0" anchor="t"/>
          <a:lstStyle/>
          <a:p>
            <a:pPr algn="ctr" indent="0" marL="0">
              <a:lnSpc>
                <a:spcPts val="2895"/>
              </a:lnSpc>
              <a:buNone/>
            </a:pPr>
            <a:r>
              <a:rPr lang="en-US" sz="2895" dirty="0">
                <a:solidFill>
                  <a:srgbClr val="49495A"/>
                </a:solidFill>
                <a:latin typeface="Libre Baskerville" pitchFamily="34" charset="0"/>
                <a:ea typeface="Libre Baskerville" pitchFamily="34" charset="-122"/>
                <a:cs typeface="Libre Baskerville" pitchFamily="34" charset="-120"/>
              </a:rPr>
              <a:t>1</a:t>
            </a:r>
            <a:endParaRPr lang="en-US" sz="2895" dirty="0"/>
          </a:p>
        </p:txBody>
      </p:sp>
      <p:sp>
        <p:nvSpPr>
          <p:cNvPr id="8" name="Text 5"/>
          <p:cNvSpPr/>
          <p:nvPr/>
        </p:nvSpPr>
        <p:spPr>
          <a:xfrm>
            <a:off x="5311735" y="2465665"/>
            <a:ext cx="3709749" cy="765810"/>
          </a:xfrm>
          <a:prstGeom prst="rect">
            <a:avLst/>
          </a:prstGeom>
          <a:noFill/>
          <a:ln/>
        </p:spPr>
        <p:txBody>
          <a:bodyPr wrap="square" rtlCol="0" anchor="t"/>
          <a:lstStyle/>
          <a:p>
            <a:pPr indent="0" marL="0">
              <a:lnSpc>
                <a:spcPts val="3015"/>
              </a:lnSpc>
              <a:buNone/>
            </a:pPr>
            <a:r>
              <a:rPr lang="en-US" sz="2412" dirty="0">
                <a:solidFill>
                  <a:srgbClr val="49495A"/>
                </a:solidFill>
                <a:latin typeface="Libre Baskerville" pitchFamily="34" charset="0"/>
                <a:ea typeface="Libre Baskerville" pitchFamily="34" charset="-122"/>
                <a:cs typeface="Libre Baskerville" pitchFamily="34" charset="-120"/>
              </a:rPr>
              <a:t>Condensing Information</a:t>
            </a:r>
            <a:endParaRPr lang="en-US" sz="2412" dirty="0"/>
          </a:p>
        </p:txBody>
      </p:sp>
      <p:sp>
        <p:nvSpPr>
          <p:cNvPr id="9" name="Text 6"/>
          <p:cNvSpPr/>
          <p:nvPr/>
        </p:nvSpPr>
        <p:spPr>
          <a:xfrm>
            <a:off x="5311735" y="3378518"/>
            <a:ext cx="3709749" cy="1959769"/>
          </a:xfrm>
          <a:prstGeom prst="rect">
            <a:avLst/>
          </a:prstGeom>
          <a:noFill/>
          <a:ln/>
        </p:spPr>
        <p:txBody>
          <a:bodyPr wrap="square" rtlCol="0" anchor="t"/>
          <a:lstStyle/>
          <a:p>
            <a:pPr indent="0" marL="0">
              <a:lnSpc>
                <a:spcPts val="3088"/>
              </a:lnSpc>
              <a:buNone/>
            </a:pPr>
            <a:r>
              <a:rPr lang="en-US" sz="1930" dirty="0">
                <a:solidFill>
                  <a:srgbClr val="49495A"/>
                </a:solidFill>
                <a:latin typeface="Open Sans" pitchFamily="34" charset="0"/>
                <a:ea typeface="Open Sans" pitchFamily="34" charset="-122"/>
                <a:cs typeface="Open Sans" pitchFamily="34" charset="-120"/>
              </a:rPr>
              <a:t>Text summarization is the process of extracting the key points and essential information from a longer text, creating a concise summary.</a:t>
            </a:r>
            <a:endParaRPr lang="en-US" sz="1930" dirty="0"/>
          </a:p>
        </p:txBody>
      </p:sp>
      <p:sp>
        <p:nvSpPr>
          <p:cNvPr id="10" name="Shape 7"/>
          <p:cNvSpPr/>
          <p:nvPr/>
        </p:nvSpPr>
        <p:spPr>
          <a:xfrm>
            <a:off x="9266515" y="2465665"/>
            <a:ext cx="551378" cy="551378"/>
          </a:xfrm>
          <a:prstGeom prst="roundRect">
            <a:avLst>
              <a:gd name="adj" fmla="val 6667"/>
            </a:avLst>
          </a:prstGeom>
          <a:solidFill>
            <a:srgbClr val="EAE8F3"/>
          </a:solidFill>
          <a:ln/>
        </p:spPr>
      </p:sp>
      <p:sp>
        <p:nvSpPr>
          <p:cNvPr id="11" name="Text 8"/>
          <p:cNvSpPr/>
          <p:nvPr/>
        </p:nvSpPr>
        <p:spPr>
          <a:xfrm>
            <a:off x="9428917" y="2557463"/>
            <a:ext cx="226457" cy="367665"/>
          </a:xfrm>
          <a:prstGeom prst="rect">
            <a:avLst/>
          </a:prstGeom>
          <a:noFill/>
          <a:ln/>
        </p:spPr>
        <p:txBody>
          <a:bodyPr wrap="none" rtlCol="0" anchor="t"/>
          <a:lstStyle/>
          <a:p>
            <a:pPr algn="ctr" indent="0" marL="0">
              <a:lnSpc>
                <a:spcPts val="2895"/>
              </a:lnSpc>
              <a:buNone/>
            </a:pPr>
            <a:r>
              <a:rPr lang="en-US" sz="2895" dirty="0">
                <a:solidFill>
                  <a:srgbClr val="49495A"/>
                </a:solidFill>
                <a:latin typeface="Libre Baskerville" pitchFamily="34" charset="0"/>
                <a:ea typeface="Libre Baskerville" pitchFamily="34" charset="-122"/>
                <a:cs typeface="Libre Baskerville" pitchFamily="34" charset="-120"/>
              </a:rPr>
              <a:t>2</a:t>
            </a:r>
            <a:endParaRPr lang="en-US" sz="2895" dirty="0"/>
          </a:p>
        </p:txBody>
      </p:sp>
      <p:sp>
        <p:nvSpPr>
          <p:cNvPr id="12" name="Text 9"/>
          <p:cNvSpPr/>
          <p:nvPr/>
        </p:nvSpPr>
        <p:spPr>
          <a:xfrm>
            <a:off x="10062924" y="2465665"/>
            <a:ext cx="3140393" cy="382905"/>
          </a:xfrm>
          <a:prstGeom prst="rect">
            <a:avLst/>
          </a:prstGeom>
          <a:noFill/>
          <a:ln/>
        </p:spPr>
        <p:txBody>
          <a:bodyPr wrap="none" rtlCol="0" anchor="t"/>
          <a:lstStyle/>
          <a:p>
            <a:pPr indent="0" marL="0">
              <a:lnSpc>
                <a:spcPts val="3015"/>
              </a:lnSpc>
              <a:buNone/>
            </a:pPr>
            <a:r>
              <a:rPr lang="en-US" sz="2412" dirty="0">
                <a:solidFill>
                  <a:srgbClr val="49495A"/>
                </a:solidFill>
                <a:latin typeface="Libre Baskerville" pitchFamily="34" charset="0"/>
                <a:ea typeface="Libre Baskerville" pitchFamily="34" charset="-122"/>
                <a:cs typeface="Libre Baskerville" pitchFamily="34" charset="-120"/>
              </a:rPr>
              <a:t>Preserving Meaning</a:t>
            </a:r>
            <a:endParaRPr lang="en-US" sz="2412" dirty="0"/>
          </a:p>
        </p:txBody>
      </p:sp>
      <p:sp>
        <p:nvSpPr>
          <p:cNvPr id="13" name="Text 10"/>
          <p:cNvSpPr/>
          <p:nvPr/>
        </p:nvSpPr>
        <p:spPr>
          <a:xfrm>
            <a:off x="10062924" y="2995612"/>
            <a:ext cx="3709749" cy="1567815"/>
          </a:xfrm>
          <a:prstGeom prst="rect">
            <a:avLst/>
          </a:prstGeom>
          <a:noFill/>
          <a:ln/>
        </p:spPr>
        <p:txBody>
          <a:bodyPr wrap="square" rtlCol="0" anchor="t"/>
          <a:lstStyle/>
          <a:p>
            <a:pPr indent="0" marL="0">
              <a:lnSpc>
                <a:spcPts val="3088"/>
              </a:lnSpc>
              <a:buNone/>
            </a:pPr>
            <a:r>
              <a:rPr lang="en-US" sz="1930" dirty="0">
                <a:solidFill>
                  <a:srgbClr val="49495A"/>
                </a:solidFill>
                <a:latin typeface="Open Sans" pitchFamily="34" charset="0"/>
                <a:ea typeface="Open Sans" pitchFamily="34" charset="-122"/>
                <a:cs typeface="Open Sans" pitchFamily="34" charset="-120"/>
              </a:rPr>
              <a:t>The goal is to capture the core ideas and maintain the overall meaning of the original text in a shortened form.</a:t>
            </a:r>
            <a:endParaRPr lang="en-US" sz="1930" dirty="0"/>
          </a:p>
        </p:txBody>
      </p:sp>
      <p:sp>
        <p:nvSpPr>
          <p:cNvPr id="14" name="Shape 11"/>
          <p:cNvSpPr/>
          <p:nvPr/>
        </p:nvSpPr>
        <p:spPr>
          <a:xfrm>
            <a:off x="4515326" y="5858947"/>
            <a:ext cx="551378" cy="551378"/>
          </a:xfrm>
          <a:prstGeom prst="roundRect">
            <a:avLst>
              <a:gd name="adj" fmla="val 6667"/>
            </a:avLst>
          </a:prstGeom>
          <a:solidFill>
            <a:srgbClr val="EAE8F3"/>
          </a:solidFill>
          <a:ln/>
        </p:spPr>
      </p:sp>
      <p:sp>
        <p:nvSpPr>
          <p:cNvPr id="15" name="Text 12"/>
          <p:cNvSpPr/>
          <p:nvPr/>
        </p:nvSpPr>
        <p:spPr>
          <a:xfrm>
            <a:off x="4677728" y="5950744"/>
            <a:ext cx="226457" cy="367665"/>
          </a:xfrm>
          <a:prstGeom prst="rect">
            <a:avLst/>
          </a:prstGeom>
          <a:noFill/>
          <a:ln/>
        </p:spPr>
        <p:txBody>
          <a:bodyPr wrap="none" rtlCol="0" anchor="t"/>
          <a:lstStyle/>
          <a:p>
            <a:pPr algn="ctr" indent="0" marL="0">
              <a:lnSpc>
                <a:spcPts val="2895"/>
              </a:lnSpc>
              <a:buNone/>
            </a:pPr>
            <a:r>
              <a:rPr lang="en-US" sz="2895" dirty="0">
                <a:solidFill>
                  <a:srgbClr val="49495A"/>
                </a:solidFill>
                <a:latin typeface="Libre Baskerville" pitchFamily="34" charset="0"/>
                <a:ea typeface="Libre Baskerville" pitchFamily="34" charset="-122"/>
                <a:cs typeface="Libre Baskerville" pitchFamily="34" charset="-120"/>
              </a:rPr>
              <a:t>3</a:t>
            </a:r>
            <a:endParaRPr lang="en-US" sz="2895" dirty="0"/>
          </a:p>
        </p:txBody>
      </p:sp>
      <p:sp>
        <p:nvSpPr>
          <p:cNvPr id="16" name="Text 13"/>
          <p:cNvSpPr/>
          <p:nvPr/>
        </p:nvSpPr>
        <p:spPr>
          <a:xfrm>
            <a:off x="5311735" y="5858947"/>
            <a:ext cx="3368278" cy="382905"/>
          </a:xfrm>
          <a:prstGeom prst="rect">
            <a:avLst/>
          </a:prstGeom>
          <a:noFill/>
          <a:ln/>
        </p:spPr>
        <p:txBody>
          <a:bodyPr wrap="none" rtlCol="0" anchor="t"/>
          <a:lstStyle/>
          <a:p>
            <a:pPr indent="0" marL="0">
              <a:lnSpc>
                <a:spcPts val="3015"/>
              </a:lnSpc>
              <a:buNone/>
            </a:pPr>
            <a:r>
              <a:rPr lang="en-US" sz="2412" dirty="0">
                <a:solidFill>
                  <a:srgbClr val="49495A"/>
                </a:solidFill>
                <a:latin typeface="Libre Baskerville" pitchFamily="34" charset="0"/>
                <a:ea typeface="Libre Baskerville" pitchFamily="34" charset="-122"/>
                <a:cs typeface="Libre Baskerville" pitchFamily="34" charset="-120"/>
              </a:rPr>
              <a:t>Improving Efficiency</a:t>
            </a:r>
            <a:endParaRPr lang="en-US" sz="2412" dirty="0"/>
          </a:p>
        </p:txBody>
      </p:sp>
      <p:sp>
        <p:nvSpPr>
          <p:cNvPr id="17" name="Text 14"/>
          <p:cNvSpPr/>
          <p:nvPr/>
        </p:nvSpPr>
        <p:spPr>
          <a:xfrm>
            <a:off x="5311735" y="6388894"/>
            <a:ext cx="8460938" cy="783908"/>
          </a:xfrm>
          <a:prstGeom prst="rect">
            <a:avLst/>
          </a:prstGeom>
          <a:noFill/>
          <a:ln/>
        </p:spPr>
        <p:txBody>
          <a:bodyPr wrap="square" rtlCol="0" anchor="t"/>
          <a:lstStyle/>
          <a:p>
            <a:pPr indent="0" marL="0">
              <a:lnSpc>
                <a:spcPts val="3088"/>
              </a:lnSpc>
              <a:buNone/>
            </a:pPr>
            <a:r>
              <a:rPr lang="en-US" sz="1930" dirty="0">
                <a:solidFill>
                  <a:srgbClr val="49495A"/>
                </a:solidFill>
                <a:latin typeface="Open Sans" pitchFamily="34" charset="0"/>
                <a:ea typeface="Open Sans" pitchFamily="34" charset="-122"/>
                <a:cs typeface="Open Sans" pitchFamily="34" charset="-120"/>
              </a:rPr>
              <a:t>Summarization helps readers quickly grasp the main points, making information more accessible and saving time.</a:t>
            </a:r>
            <a:endParaRPr lang="en-US" sz="1930" dirty="0"/>
          </a:p>
        </p:txBody>
      </p:sp>
      <p:pic>
        <p:nvPicPr>
          <p:cNvPr id="18"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4F0FF"/>
          </a:solidFill>
          <a:ln/>
        </p:spPr>
      </p:sp>
      <p:sp>
        <p:nvSpPr>
          <p:cNvPr id="3" name="Shape 1"/>
          <p:cNvSpPr/>
          <p:nvPr/>
        </p:nvSpPr>
        <p:spPr>
          <a:xfrm>
            <a:off x="0" y="0"/>
            <a:ext cx="14630400" cy="8229600"/>
          </a:xfrm>
          <a:prstGeom prst="rect">
            <a:avLst/>
          </a:prstGeom>
          <a:solidFill>
            <a:srgbClr val="FBFAFF"/>
          </a:solidFill>
          <a:ln/>
        </p:spPr>
      </p:sp>
      <p:pic>
        <p:nvPicPr>
          <p:cNvPr id="4" name="Image 0" descr="preencoded.png">    </p:cNvPr>
          <p:cNvPicPr>
            <a:picLocks noChangeAspect="1"/>
          </p:cNvPicPr>
          <p:nvPr/>
        </p:nvPicPr>
        <p:blipFill>
          <a:blip r:embed="rId1"/>
          <a:stretch>
            <a:fillRect/>
          </a:stretch>
        </p:blipFill>
        <p:spPr>
          <a:xfrm>
            <a:off x="864037" y="2880360"/>
            <a:ext cx="4443889" cy="2468880"/>
          </a:xfrm>
          <a:prstGeom prst="rect">
            <a:avLst/>
          </a:prstGeom>
        </p:spPr>
      </p:pic>
      <p:pic>
        <p:nvPicPr>
          <p:cNvPr id="5"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4F0FF"/>
          </a:solidFill>
          <a:ln/>
        </p:spPr>
      </p:sp>
      <p:sp>
        <p:nvSpPr>
          <p:cNvPr id="3" name="Shape 1"/>
          <p:cNvSpPr/>
          <p:nvPr/>
        </p:nvSpPr>
        <p:spPr>
          <a:xfrm>
            <a:off x="0" y="0"/>
            <a:ext cx="14630400" cy="11478220"/>
          </a:xfrm>
          <a:prstGeom prst="rect">
            <a:avLst/>
          </a:prstGeom>
          <a:solidFill>
            <a:srgbClr val="FBFAFF"/>
          </a:solidFill>
          <a:ln/>
        </p:spPr>
      </p:sp>
      <p:sp>
        <p:nvSpPr>
          <p:cNvPr id="4" name="Text 2"/>
          <p:cNvSpPr/>
          <p:nvPr/>
        </p:nvSpPr>
        <p:spPr>
          <a:xfrm>
            <a:off x="2594967" y="475178"/>
            <a:ext cx="4320540" cy="540068"/>
          </a:xfrm>
          <a:prstGeom prst="rect">
            <a:avLst/>
          </a:prstGeom>
          <a:noFill/>
          <a:ln/>
        </p:spPr>
        <p:txBody>
          <a:bodyPr wrap="none" rtlCol="0" anchor="t"/>
          <a:lstStyle/>
          <a:p>
            <a:pPr indent="0" marL="0">
              <a:lnSpc>
                <a:spcPts val="4253"/>
              </a:lnSpc>
              <a:buNone/>
            </a:pPr>
            <a:r>
              <a:rPr lang="en-US" sz="3402" dirty="0">
                <a:solidFill>
                  <a:srgbClr val="403CCF"/>
                </a:solidFill>
                <a:latin typeface="Libre Baskerville" pitchFamily="34" charset="0"/>
                <a:ea typeface="Libre Baskerville" pitchFamily="34" charset="-122"/>
                <a:cs typeface="Libre Baskerville" pitchFamily="34" charset="-120"/>
              </a:rPr>
              <a:t>Evaluation Charts</a:t>
            </a:r>
            <a:endParaRPr lang="en-US" sz="3402" dirty="0"/>
          </a:p>
        </p:txBody>
      </p:sp>
      <p:pic>
        <p:nvPicPr>
          <p:cNvPr id="5" name="Image 0" descr="preencoded.png">    </p:cNvPr>
          <p:cNvPicPr>
            <a:picLocks noChangeAspect="1"/>
          </p:cNvPicPr>
          <p:nvPr/>
        </p:nvPicPr>
        <p:blipFill>
          <a:blip r:embed="rId1"/>
          <a:stretch>
            <a:fillRect/>
          </a:stretch>
        </p:blipFill>
        <p:spPr>
          <a:xfrm>
            <a:off x="2594967" y="1468755"/>
            <a:ext cx="4509373" cy="1744266"/>
          </a:xfrm>
          <a:prstGeom prst="rect">
            <a:avLst/>
          </a:prstGeom>
        </p:spPr>
      </p:pic>
      <p:pic>
        <p:nvPicPr>
          <p:cNvPr id="6" name="Image 1" descr="preencoded.png">    </p:cNvPr>
          <p:cNvPicPr>
            <a:picLocks noChangeAspect="1"/>
          </p:cNvPicPr>
          <p:nvPr/>
        </p:nvPicPr>
        <p:blipFill>
          <a:blip r:embed="rId2"/>
          <a:stretch>
            <a:fillRect/>
          </a:stretch>
        </p:blipFill>
        <p:spPr>
          <a:xfrm>
            <a:off x="7533442" y="1468755"/>
            <a:ext cx="4509373" cy="1776770"/>
          </a:xfrm>
          <a:prstGeom prst="rect">
            <a:avLst/>
          </a:prstGeom>
        </p:spPr>
      </p:pic>
      <p:pic>
        <p:nvPicPr>
          <p:cNvPr id="7" name="Image 2" descr="preencoded.png">    </p:cNvPr>
          <p:cNvPicPr>
            <a:picLocks noChangeAspect="1"/>
          </p:cNvPicPr>
          <p:nvPr/>
        </p:nvPicPr>
        <p:blipFill>
          <a:blip r:embed="rId3"/>
          <a:stretch>
            <a:fillRect/>
          </a:stretch>
        </p:blipFill>
        <p:spPr>
          <a:xfrm>
            <a:off x="4884896" y="3747254"/>
            <a:ext cx="3509010" cy="1339334"/>
          </a:xfrm>
          <a:prstGeom prst="rect">
            <a:avLst/>
          </a:prstGeom>
        </p:spPr>
      </p:pic>
      <p:pic>
        <p:nvPicPr>
          <p:cNvPr id="8" name="Image 3" descr="preencoded.png">    </p:cNvPr>
          <p:cNvPicPr>
            <a:picLocks noChangeAspect="1"/>
          </p:cNvPicPr>
          <p:nvPr/>
        </p:nvPicPr>
        <p:blipFill>
          <a:blip r:embed="rId4"/>
          <a:stretch>
            <a:fillRect/>
          </a:stretch>
        </p:blipFill>
        <p:spPr>
          <a:xfrm>
            <a:off x="8532138" y="3747254"/>
            <a:ext cx="3495556" cy="1339334"/>
          </a:xfrm>
          <a:prstGeom prst="rect">
            <a:avLst/>
          </a:prstGeom>
        </p:spPr>
      </p:pic>
      <p:pic>
        <p:nvPicPr>
          <p:cNvPr id="9" name="Image 4" descr="preencoded.png">    </p:cNvPr>
          <p:cNvPicPr>
            <a:picLocks noChangeAspect="1"/>
          </p:cNvPicPr>
          <p:nvPr/>
        </p:nvPicPr>
        <p:blipFill>
          <a:blip r:embed="rId5"/>
          <a:stretch>
            <a:fillRect/>
          </a:stretch>
        </p:blipFill>
        <p:spPr>
          <a:xfrm>
            <a:off x="5694164" y="5365432"/>
            <a:ext cx="3241834" cy="1252895"/>
          </a:xfrm>
          <a:prstGeom prst="rect">
            <a:avLst/>
          </a:prstGeom>
        </p:spPr>
      </p:pic>
      <p:pic>
        <p:nvPicPr>
          <p:cNvPr id="10" name="Image 5" descr="preencoded.png">    </p:cNvPr>
          <p:cNvPicPr>
            <a:picLocks noChangeAspect="1"/>
          </p:cNvPicPr>
          <p:nvPr/>
        </p:nvPicPr>
        <p:blipFill>
          <a:blip r:embed="rId6"/>
          <a:stretch>
            <a:fillRect/>
          </a:stretch>
        </p:blipFill>
        <p:spPr>
          <a:xfrm>
            <a:off x="3595330" y="6897172"/>
            <a:ext cx="2354223" cy="1900952"/>
          </a:xfrm>
          <a:prstGeom prst="rect">
            <a:avLst/>
          </a:prstGeom>
        </p:spPr>
      </p:pic>
      <p:pic>
        <p:nvPicPr>
          <p:cNvPr id="11" name="Image 6" descr="preencoded.png">    </p:cNvPr>
          <p:cNvPicPr>
            <a:picLocks noChangeAspect="1"/>
          </p:cNvPicPr>
          <p:nvPr/>
        </p:nvPicPr>
        <p:blipFill>
          <a:blip r:embed="rId7"/>
          <a:stretch>
            <a:fillRect/>
          </a:stretch>
        </p:blipFill>
        <p:spPr>
          <a:xfrm>
            <a:off x="6087785" y="6897172"/>
            <a:ext cx="4947166" cy="1900952"/>
          </a:xfrm>
          <a:prstGeom prst="rect">
            <a:avLst/>
          </a:prstGeom>
        </p:spPr>
      </p:pic>
      <p:pic>
        <p:nvPicPr>
          <p:cNvPr id="12" name="Image 7" descr="preencoded.png">    </p:cNvPr>
          <p:cNvPicPr>
            <a:picLocks noChangeAspect="1"/>
          </p:cNvPicPr>
          <p:nvPr/>
        </p:nvPicPr>
        <p:blipFill>
          <a:blip r:embed="rId8"/>
          <a:stretch>
            <a:fillRect/>
          </a:stretch>
        </p:blipFill>
        <p:spPr>
          <a:xfrm>
            <a:off x="6043255" y="8936355"/>
            <a:ext cx="2405420" cy="1900952"/>
          </a:xfrm>
          <a:prstGeom prst="rect">
            <a:avLst/>
          </a:prstGeom>
        </p:spPr>
      </p:pic>
      <p:pic>
        <p:nvPicPr>
          <p:cNvPr id="13" name="Image 8" descr="preencoded.png">
            <a:hlinkClick r:id="rId10" tooltip=""/>
          </p:cNvPr>
          <p:cNvPicPr>
            <a:picLocks noChangeAspect="1"/>
          </p:cNvPicPr>
          <p:nvPr/>
        </p:nvPicPr>
        <p:blipFill>
          <a:blip r:embed="rId9"/>
          <a:stretch>
            <a:fillRect/>
          </a:stretch>
        </p:blipFill>
        <p:spPr>
          <a:xfrm>
            <a:off x="12242153" y="7589520"/>
            <a:ext cx="2296807" cy="54864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4F0FF"/>
          </a:solidFill>
          <a:ln/>
        </p:spPr>
      </p:sp>
      <p:sp>
        <p:nvSpPr>
          <p:cNvPr id="3" name="Shape 1"/>
          <p:cNvSpPr/>
          <p:nvPr/>
        </p:nvSpPr>
        <p:spPr>
          <a:xfrm>
            <a:off x="0" y="0"/>
            <a:ext cx="14630400" cy="8229600"/>
          </a:xfrm>
          <a:prstGeom prst="rect">
            <a:avLst/>
          </a:prstGeom>
          <a:solidFill>
            <a:srgbClr val="FBFAFF"/>
          </a:solidFill>
          <a:ln/>
        </p:spPr>
      </p:sp>
      <p:sp>
        <p:nvSpPr>
          <p:cNvPr id="4" name="Text 2"/>
          <p:cNvSpPr/>
          <p:nvPr/>
        </p:nvSpPr>
        <p:spPr>
          <a:xfrm>
            <a:off x="864037" y="1392912"/>
            <a:ext cx="6716673" cy="771525"/>
          </a:xfrm>
          <a:prstGeom prst="rect">
            <a:avLst/>
          </a:prstGeom>
          <a:noFill/>
          <a:ln/>
        </p:spPr>
        <p:txBody>
          <a:bodyPr wrap="none" rtlCol="0" anchor="t"/>
          <a:lstStyle/>
          <a:p>
            <a:pPr indent="0" marL="0">
              <a:lnSpc>
                <a:spcPts val="6075"/>
              </a:lnSpc>
              <a:buNone/>
            </a:pPr>
            <a:r>
              <a:rPr lang="en-US" sz="4860" dirty="0">
                <a:solidFill>
                  <a:srgbClr val="403CCF"/>
                </a:solidFill>
                <a:latin typeface="Libre Baskerville" pitchFamily="34" charset="0"/>
                <a:ea typeface="Libre Baskerville" pitchFamily="34" charset="-122"/>
                <a:cs typeface="Libre Baskerville" pitchFamily="34" charset="-120"/>
              </a:rPr>
              <a:t>Future Enhancement</a:t>
            </a:r>
            <a:endParaRPr lang="en-US" sz="4860" dirty="0"/>
          </a:p>
        </p:txBody>
      </p:sp>
      <p:sp>
        <p:nvSpPr>
          <p:cNvPr id="5" name="Text 3"/>
          <p:cNvSpPr/>
          <p:nvPr/>
        </p:nvSpPr>
        <p:spPr>
          <a:xfrm>
            <a:off x="1258967" y="2658189"/>
            <a:ext cx="12507397" cy="790099"/>
          </a:xfrm>
          <a:prstGeom prst="rect">
            <a:avLst/>
          </a:prstGeom>
          <a:noFill/>
          <a:ln/>
        </p:spPr>
        <p:txBody>
          <a:bodyPr wrap="square" rtlCol="0" anchor="t"/>
          <a:lstStyle/>
          <a:p>
            <a:pPr algn="l" marL="342900" indent="-342900">
              <a:lnSpc>
                <a:spcPts val="3110"/>
              </a:lnSpc>
              <a:buSzPct val="100000"/>
              <a:buChar char="•"/>
            </a:pPr>
            <a:r>
              <a:rPr lang="en-US" sz="1944" b="1" dirty="0">
                <a:solidFill>
                  <a:srgbClr val="49495A"/>
                </a:solidFill>
                <a:latin typeface="Open Sans" pitchFamily="34" charset="0"/>
                <a:ea typeface="Open Sans" pitchFamily="34" charset="-122"/>
                <a:cs typeface="Open Sans" pitchFamily="34" charset="-120"/>
              </a:rPr>
              <a:t>Hybrid Approach:</a:t>
            </a:r>
            <a:pPr algn="l" indent="0" marL="0">
              <a:lnSpc>
                <a:spcPts val="3110"/>
              </a:lnSpc>
              <a:buNone/>
            </a:pPr>
            <a:r>
              <a:rPr lang="en-US" sz="1944" dirty="0">
                <a:solidFill>
                  <a:srgbClr val="49495A"/>
                </a:solidFill>
                <a:latin typeface="Open Sans" pitchFamily="34" charset="0"/>
                <a:ea typeface="Open Sans" pitchFamily="34" charset="-122"/>
                <a:cs typeface="Open Sans" pitchFamily="34" charset="-120"/>
              </a:rPr>
              <a:t> Combine strengths of extractive (TextRank/TF-IDF) and abstractive (T5/Pegasus) methods for a more comprehensive summary.</a:t>
            </a:r>
            <a:endParaRPr lang="en-US" sz="1944" dirty="0"/>
          </a:p>
        </p:txBody>
      </p:sp>
      <p:sp>
        <p:nvSpPr>
          <p:cNvPr id="6" name="Text 4"/>
          <p:cNvSpPr/>
          <p:nvPr/>
        </p:nvSpPr>
        <p:spPr>
          <a:xfrm>
            <a:off x="1258967" y="3534608"/>
            <a:ext cx="12507397" cy="395049"/>
          </a:xfrm>
          <a:prstGeom prst="rect">
            <a:avLst/>
          </a:prstGeom>
          <a:noFill/>
          <a:ln/>
        </p:spPr>
        <p:txBody>
          <a:bodyPr wrap="none" rtlCol="0" anchor="t"/>
          <a:lstStyle/>
          <a:p>
            <a:pPr algn="l" marL="342900" indent="-342900">
              <a:lnSpc>
                <a:spcPts val="3110"/>
              </a:lnSpc>
              <a:buSzPct val="100000"/>
              <a:buChar char="•"/>
            </a:pPr>
            <a:r>
              <a:rPr lang="en-US" sz="1944" b="1" dirty="0">
                <a:solidFill>
                  <a:srgbClr val="49495A"/>
                </a:solidFill>
                <a:latin typeface="Open Sans" pitchFamily="34" charset="0"/>
                <a:ea typeface="Open Sans" pitchFamily="34" charset="-122"/>
                <a:cs typeface="Open Sans" pitchFamily="34" charset="-120"/>
              </a:rPr>
              <a:t>Hierarchical Summarization:</a:t>
            </a:r>
            <a:pPr algn="l" indent="0" marL="0">
              <a:lnSpc>
                <a:spcPts val="3110"/>
              </a:lnSpc>
              <a:buNone/>
            </a:pPr>
            <a:r>
              <a:rPr lang="en-US" sz="1944" dirty="0">
                <a:solidFill>
                  <a:srgbClr val="49495A"/>
                </a:solidFill>
                <a:latin typeface="Open Sans" pitchFamily="34" charset="0"/>
                <a:ea typeface="Open Sans" pitchFamily="34" charset="-122"/>
                <a:cs typeface="Open Sans" pitchFamily="34" charset="-120"/>
              </a:rPr>
              <a:t> Generate summaries at different levels of detail to cater to various needs.</a:t>
            </a:r>
            <a:endParaRPr lang="en-US" sz="1944" dirty="0"/>
          </a:p>
        </p:txBody>
      </p:sp>
      <p:sp>
        <p:nvSpPr>
          <p:cNvPr id="7" name="Text 5"/>
          <p:cNvSpPr/>
          <p:nvPr/>
        </p:nvSpPr>
        <p:spPr>
          <a:xfrm>
            <a:off x="1258967" y="4015978"/>
            <a:ext cx="12507397" cy="790099"/>
          </a:xfrm>
          <a:prstGeom prst="rect">
            <a:avLst/>
          </a:prstGeom>
          <a:noFill/>
          <a:ln/>
        </p:spPr>
        <p:txBody>
          <a:bodyPr wrap="square" rtlCol="0" anchor="t"/>
          <a:lstStyle/>
          <a:p>
            <a:pPr algn="l" marL="342900" indent="-342900">
              <a:lnSpc>
                <a:spcPts val="3110"/>
              </a:lnSpc>
              <a:buSzPct val="100000"/>
              <a:buChar char="•"/>
            </a:pPr>
            <a:r>
              <a:rPr lang="en-US" sz="1944" b="1" dirty="0">
                <a:solidFill>
                  <a:srgbClr val="49495A"/>
                </a:solidFill>
                <a:latin typeface="Open Sans" pitchFamily="34" charset="0"/>
                <a:ea typeface="Open Sans" pitchFamily="34" charset="-122"/>
                <a:cs typeface="Open Sans" pitchFamily="34" charset="-120"/>
              </a:rPr>
              <a:t>Domain-Specific Tuning:</a:t>
            </a:r>
            <a:pPr algn="l" indent="0" marL="0">
              <a:lnSpc>
                <a:spcPts val="3110"/>
              </a:lnSpc>
              <a:buNone/>
            </a:pPr>
            <a:r>
              <a:rPr lang="en-US" sz="1944" dirty="0">
                <a:solidFill>
                  <a:srgbClr val="49495A"/>
                </a:solidFill>
                <a:latin typeface="Open Sans" pitchFamily="34" charset="0"/>
                <a:ea typeface="Open Sans" pitchFamily="34" charset="-122"/>
                <a:cs typeface="Open Sans" pitchFamily="34" charset="-120"/>
              </a:rPr>
              <a:t> Fine-tune models on domain-specific data (e.g., medical text, legal documents) for improved accuracy.</a:t>
            </a:r>
            <a:endParaRPr lang="en-US" sz="1944" dirty="0"/>
          </a:p>
        </p:txBody>
      </p:sp>
      <p:sp>
        <p:nvSpPr>
          <p:cNvPr id="8" name="Text 6"/>
          <p:cNvSpPr/>
          <p:nvPr/>
        </p:nvSpPr>
        <p:spPr>
          <a:xfrm>
            <a:off x="1258967" y="4892397"/>
            <a:ext cx="12507397" cy="395049"/>
          </a:xfrm>
          <a:prstGeom prst="rect">
            <a:avLst/>
          </a:prstGeom>
          <a:noFill/>
          <a:ln/>
        </p:spPr>
        <p:txBody>
          <a:bodyPr wrap="none" rtlCol="0" anchor="t"/>
          <a:lstStyle/>
          <a:p>
            <a:pPr algn="l" marL="342900" indent="-342900">
              <a:lnSpc>
                <a:spcPts val="3110"/>
              </a:lnSpc>
              <a:buSzPct val="100000"/>
              <a:buChar char="•"/>
            </a:pPr>
            <a:r>
              <a:rPr lang="en-US" sz="1944" b="1" dirty="0">
                <a:solidFill>
                  <a:srgbClr val="49495A"/>
                </a:solidFill>
                <a:latin typeface="Open Sans" pitchFamily="34" charset="0"/>
                <a:ea typeface="Open Sans" pitchFamily="34" charset="-122"/>
                <a:cs typeface="Open Sans" pitchFamily="34" charset="-120"/>
              </a:rPr>
              <a:t>Multilingual Summarization:</a:t>
            </a:r>
            <a:pPr algn="l" indent="0" marL="0">
              <a:lnSpc>
                <a:spcPts val="3110"/>
              </a:lnSpc>
              <a:buNone/>
            </a:pPr>
            <a:r>
              <a:rPr lang="en-US" sz="1944" dirty="0">
                <a:solidFill>
                  <a:srgbClr val="49495A"/>
                </a:solidFill>
                <a:latin typeface="Open Sans" pitchFamily="34" charset="0"/>
                <a:ea typeface="Open Sans" pitchFamily="34" charset="-122"/>
                <a:cs typeface="Open Sans" pitchFamily="34" charset="-120"/>
              </a:rPr>
              <a:t> Extend the system to handle text summarization in multiple languages.</a:t>
            </a:r>
            <a:endParaRPr lang="en-US" sz="1944" dirty="0"/>
          </a:p>
        </p:txBody>
      </p:sp>
      <p:sp>
        <p:nvSpPr>
          <p:cNvPr id="9" name="Text 7"/>
          <p:cNvSpPr/>
          <p:nvPr/>
        </p:nvSpPr>
        <p:spPr>
          <a:xfrm>
            <a:off x="1258967" y="5373767"/>
            <a:ext cx="12507397" cy="790099"/>
          </a:xfrm>
          <a:prstGeom prst="rect">
            <a:avLst/>
          </a:prstGeom>
          <a:noFill/>
          <a:ln/>
        </p:spPr>
        <p:txBody>
          <a:bodyPr wrap="square" rtlCol="0" anchor="t"/>
          <a:lstStyle/>
          <a:p>
            <a:pPr algn="l" marL="342900" indent="-342900">
              <a:lnSpc>
                <a:spcPts val="3110"/>
              </a:lnSpc>
              <a:buSzPct val="100000"/>
              <a:buChar char="•"/>
            </a:pPr>
            <a:r>
              <a:rPr lang="en-US" sz="1944" b="1" dirty="0">
                <a:solidFill>
                  <a:srgbClr val="49495A"/>
                </a:solidFill>
                <a:latin typeface="Open Sans" pitchFamily="34" charset="0"/>
                <a:ea typeface="Open Sans" pitchFamily="34" charset="-122"/>
                <a:cs typeface="Open Sans" pitchFamily="34" charset="-120"/>
              </a:rPr>
              <a:t>Summarization with Sentiment Analysis:</a:t>
            </a:r>
            <a:pPr algn="l" indent="0" marL="0">
              <a:lnSpc>
                <a:spcPts val="3110"/>
              </a:lnSpc>
              <a:buNone/>
            </a:pPr>
            <a:r>
              <a:rPr lang="en-US" sz="1944" dirty="0">
                <a:solidFill>
                  <a:srgbClr val="49495A"/>
                </a:solidFill>
                <a:latin typeface="Open Sans" pitchFamily="34" charset="0"/>
                <a:ea typeface="Open Sans" pitchFamily="34" charset="-122"/>
                <a:cs typeface="Open Sans" pitchFamily="34" charset="-120"/>
              </a:rPr>
              <a:t> Include sentiment analysis to capture the emotional tone of the summarized text.</a:t>
            </a:r>
            <a:endParaRPr lang="en-US" sz="1944" dirty="0"/>
          </a:p>
        </p:txBody>
      </p:sp>
      <p:sp>
        <p:nvSpPr>
          <p:cNvPr id="10" name="Text 8"/>
          <p:cNvSpPr/>
          <p:nvPr/>
        </p:nvSpPr>
        <p:spPr>
          <a:xfrm>
            <a:off x="864037" y="6441519"/>
            <a:ext cx="12902327" cy="395049"/>
          </a:xfrm>
          <a:prstGeom prst="rect">
            <a:avLst/>
          </a:prstGeom>
          <a:noFill/>
          <a:ln/>
        </p:spPr>
        <p:txBody>
          <a:bodyPr wrap="none" rtlCol="0" anchor="t"/>
          <a:lstStyle/>
          <a:p>
            <a:pPr indent="0" marL="0">
              <a:lnSpc>
                <a:spcPts val="3110"/>
              </a:lnSpc>
              <a:buNone/>
            </a:pPr>
            <a:endParaRPr lang="en-US" sz="1944" dirty="0"/>
          </a:p>
        </p:txBody>
      </p:sp>
      <p:pic>
        <p:nvPicPr>
          <p:cNvPr id="11" name="Image 0" descr="preencoded.png">
            <a:hlinkClick r:id="rId2" tooltip=""/>
          </p:cNvPr>
          <p:cNvPicPr>
            <a:picLocks noChangeAspect="1"/>
          </p:cNvPicPr>
          <p:nvPr/>
        </p:nvPicPr>
        <p:blipFill>
          <a:blip r:embed="rId1"/>
          <a:stretch>
            <a:fillRect/>
          </a:stretch>
        </p:blipFill>
        <p:spPr>
          <a:xfrm>
            <a:off x="12242153" y="7589520"/>
            <a:ext cx="2296807" cy="54864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4F0FF"/>
          </a:solidFill>
          <a:ln/>
        </p:spPr>
      </p:sp>
      <p:sp>
        <p:nvSpPr>
          <p:cNvPr id="3" name="Shape 1"/>
          <p:cNvSpPr/>
          <p:nvPr/>
        </p:nvSpPr>
        <p:spPr>
          <a:xfrm>
            <a:off x="0" y="0"/>
            <a:ext cx="14630400" cy="8229600"/>
          </a:xfrm>
          <a:prstGeom prst="rect">
            <a:avLst/>
          </a:prstGeom>
          <a:solidFill>
            <a:srgbClr val="FBFAFF"/>
          </a:solidFill>
          <a:ln/>
        </p:spPr>
      </p:sp>
      <p:sp>
        <p:nvSpPr>
          <p:cNvPr id="4" name="Text 2"/>
          <p:cNvSpPr/>
          <p:nvPr/>
        </p:nvSpPr>
        <p:spPr>
          <a:xfrm>
            <a:off x="1507688" y="585549"/>
            <a:ext cx="5315664" cy="664488"/>
          </a:xfrm>
          <a:prstGeom prst="rect">
            <a:avLst/>
          </a:prstGeom>
          <a:noFill/>
          <a:ln/>
        </p:spPr>
        <p:txBody>
          <a:bodyPr wrap="none" rtlCol="0" anchor="t"/>
          <a:lstStyle/>
          <a:p>
            <a:pPr indent="0" marL="0">
              <a:lnSpc>
                <a:spcPts val="5232"/>
              </a:lnSpc>
              <a:buNone/>
            </a:pPr>
            <a:r>
              <a:rPr lang="en-US" sz="4186" dirty="0">
                <a:solidFill>
                  <a:srgbClr val="403CCF"/>
                </a:solidFill>
                <a:latin typeface="Libre Baskerville" pitchFamily="34" charset="0"/>
                <a:ea typeface="Libre Baskerville" pitchFamily="34" charset="-122"/>
                <a:cs typeface="Libre Baskerville" pitchFamily="34" charset="-120"/>
              </a:rPr>
              <a:t>Conclusion</a:t>
            </a:r>
            <a:endParaRPr lang="en-US" sz="4186" dirty="0"/>
          </a:p>
        </p:txBody>
      </p:sp>
      <p:sp>
        <p:nvSpPr>
          <p:cNvPr id="5" name="Text 3"/>
          <p:cNvSpPr/>
          <p:nvPr/>
        </p:nvSpPr>
        <p:spPr>
          <a:xfrm>
            <a:off x="1507688" y="1675209"/>
            <a:ext cx="11614904" cy="680323"/>
          </a:xfrm>
          <a:prstGeom prst="rect">
            <a:avLst/>
          </a:prstGeom>
          <a:noFill/>
          <a:ln/>
        </p:spPr>
        <p:txBody>
          <a:bodyPr wrap="square" rtlCol="0" anchor="t"/>
          <a:lstStyle/>
          <a:p>
            <a:pPr indent="0" marL="0">
              <a:lnSpc>
                <a:spcPts val="2679"/>
              </a:lnSpc>
              <a:buNone/>
            </a:pPr>
            <a:r>
              <a:rPr lang="en-US" sz="1674" dirty="0">
                <a:solidFill>
                  <a:srgbClr val="49495A"/>
                </a:solidFill>
                <a:latin typeface="Open Sans" pitchFamily="34" charset="0"/>
                <a:ea typeface="Open Sans" pitchFamily="34" charset="-122"/>
                <a:cs typeface="Open Sans" pitchFamily="34" charset="-120"/>
              </a:rPr>
              <a:t>Our exploration of various text summarization techniques (TextRank, TF-IDF, LSA, T5, Pegasus) revealed valuable insights:</a:t>
            </a:r>
            <a:endParaRPr lang="en-US" sz="1674" dirty="0"/>
          </a:p>
        </p:txBody>
      </p:sp>
      <p:sp>
        <p:nvSpPr>
          <p:cNvPr id="6" name="Text 4"/>
          <p:cNvSpPr/>
          <p:nvPr/>
        </p:nvSpPr>
        <p:spPr>
          <a:xfrm>
            <a:off x="1847850" y="2594729"/>
            <a:ext cx="11274743" cy="1020485"/>
          </a:xfrm>
          <a:prstGeom prst="rect">
            <a:avLst/>
          </a:prstGeom>
          <a:noFill/>
          <a:ln/>
        </p:spPr>
        <p:txBody>
          <a:bodyPr wrap="square" rtlCol="0" anchor="t"/>
          <a:lstStyle/>
          <a:p>
            <a:pPr algn="l" marL="342900" indent="-342900">
              <a:lnSpc>
                <a:spcPts val="2679"/>
              </a:lnSpc>
              <a:buSzPct val="100000"/>
              <a:buChar char="•"/>
            </a:pPr>
            <a:r>
              <a:rPr lang="en-US" sz="1674" b="1" dirty="0">
                <a:solidFill>
                  <a:srgbClr val="49495A"/>
                </a:solidFill>
                <a:latin typeface="Open Sans" pitchFamily="34" charset="0"/>
                <a:ea typeface="Open Sans" pitchFamily="34" charset="-122"/>
                <a:cs typeface="Open Sans" pitchFamily="34" charset="-120"/>
              </a:rPr>
              <a:t>Extractive vs. Abstractive:</a:t>
            </a:r>
            <a:pPr algn="l" indent="0" marL="0">
              <a:lnSpc>
                <a:spcPts val="2679"/>
              </a:lnSpc>
              <a:buNone/>
            </a:pPr>
            <a:r>
              <a:rPr lang="en-US" sz="1674" dirty="0">
                <a:solidFill>
                  <a:srgbClr val="49495A"/>
                </a:solidFill>
                <a:latin typeface="Open Sans" pitchFamily="34" charset="0"/>
                <a:ea typeface="Open Sans" pitchFamily="34" charset="-122"/>
                <a:cs typeface="Open Sans" pitchFamily="34" charset="-120"/>
              </a:rPr>
              <a:t> Extractive methods (TextRank, TF-IDF) are efficient for identifying key sentences but lack the ability to rephrase information. Abstractive methods (T5, Pegasus) offer higher fidelity summaries but require more computational resources.</a:t>
            </a:r>
            <a:endParaRPr lang="en-US" sz="1674" dirty="0"/>
          </a:p>
        </p:txBody>
      </p:sp>
      <p:sp>
        <p:nvSpPr>
          <p:cNvPr id="7" name="Text 5"/>
          <p:cNvSpPr/>
          <p:nvPr/>
        </p:nvSpPr>
        <p:spPr>
          <a:xfrm>
            <a:off x="1847850" y="3689628"/>
            <a:ext cx="11274743" cy="680323"/>
          </a:xfrm>
          <a:prstGeom prst="rect">
            <a:avLst/>
          </a:prstGeom>
          <a:noFill/>
          <a:ln/>
        </p:spPr>
        <p:txBody>
          <a:bodyPr wrap="square" rtlCol="0" anchor="t"/>
          <a:lstStyle/>
          <a:p>
            <a:pPr algn="l" marL="342900" indent="-342900">
              <a:lnSpc>
                <a:spcPts val="2679"/>
              </a:lnSpc>
              <a:buSzPct val="100000"/>
              <a:buChar char="•"/>
            </a:pPr>
            <a:r>
              <a:rPr lang="en-US" sz="1674" b="1" dirty="0">
                <a:solidFill>
                  <a:srgbClr val="49495A"/>
                </a:solidFill>
                <a:latin typeface="Open Sans" pitchFamily="34" charset="0"/>
                <a:ea typeface="Open Sans" pitchFamily="34" charset="-122"/>
                <a:cs typeface="Open Sans" pitchFamily="34" charset="-120"/>
              </a:rPr>
              <a:t>Accuracy and Resources:</a:t>
            </a:r>
            <a:pPr algn="l" indent="0" marL="0">
              <a:lnSpc>
                <a:spcPts val="2679"/>
              </a:lnSpc>
              <a:buNone/>
            </a:pPr>
            <a:r>
              <a:rPr lang="en-US" sz="1674" dirty="0">
                <a:solidFill>
                  <a:srgbClr val="49495A"/>
                </a:solidFill>
                <a:latin typeface="Open Sans" pitchFamily="34" charset="0"/>
                <a:ea typeface="Open Sans" pitchFamily="34" charset="-122"/>
                <a:cs typeface="Open Sans" pitchFamily="34" charset="-120"/>
              </a:rPr>
              <a:t> Pre-trained models like T5 and Pegasus often achieve higher accuracy but come at a cost of greater computational power.</a:t>
            </a:r>
            <a:endParaRPr lang="en-US" sz="1674" dirty="0"/>
          </a:p>
        </p:txBody>
      </p:sp>
      <p:sp>
        <p:nvSpPr>
          <p:cNvPr id="8" name="Text 6"/>
          <p:cNvSpPr/>
          <p:nvPr/>
        </p:nvSpPr>
        <p:spPr>
          <a:xfrm>
            <a:off x="1847850" y="4444365"/>
            <a:ext cx="11274743" cy="1020485"/>
          </a:xfrm>
          <a:prstGeom prst="rect">
            <a:avLst/>
          </a:prstGeom>
          <a:noFill/>
          <a:ln/>
        </p:spPr>
        <p:txBody>
          <a:bodyPr wrap="square" rtlCol="0" anchor="t"/>
          <a:lstStyle/>
          <a:p>
            <a:pPr algn="l" marL="342900" indent="-342900">
              <a:lnSpc>
                <a:spcPts val="2679"/>
              </a:lnSpc>
              <a:buSzPct val="100000"/>
              <a:buChar char="•"/>
            </a:pPr>
            <a:r>
              <a:rPr lang="en-US" sz="1674" b="1" dirty="0">
                <a:solidFill>
                  <a:srgbClr val="49495A"/>
                </a:solidFill>
                <a:latin typeface="Open Sans" pitchFamily="34" charset="0"/>
                <a:ea typeface="Open Sans" pitchFamily="34" charset="-122"/>
                <a:cs typeface="Open Sans" pitchFamily="34" charset="-120"/>
              </a:rPr>
              <a:t>Task Specificity:</a:t>
            </a:r>
            <a:pPr algn="l" indent="0" marL="0">
              <a:lnSpc>
                <a:spcPts val="2679"/>
              </a:lnSpc>
              <a:buNone/>
            </a:pPr>
            <a:r>
              <a:rPr lang="en-US" sz="1674" dirty="0">
                <a:solidFill>
                  <a:srgbClr val="49495A"/>
                </a:solidFill>
                <a:latin typeface="Open Sans" pitchFamily="34" charset="0"/>
                <a:ea typeface="Open Sans" pitchFamily="34" charset="-122"/>
                <a:cs typeface="Open Sans" pitchFamily="34" charset="-120"/>
              </a:rPr>
              <a:t> The ideal summarization method depends on the specific task. TextRank or TF-IDF might suffice for short summaries highlighting key points, while T5 or Pegasus could be preferred for comprehensive and informative summaries.</a:t>
            </a:r>
            <a:endParaRPr lang="en-US" sz="1674" dirty="0"/>
          </a:p>
        </p:txBody>
      </p:sp>
      <p:sp>
        <p:nvSpPr>
          <p:cNvPr id="9" name="Text 7"/>
          <p:cNvSpPr/>
          <p:nvPr/>
        </p:nvSpPr>
        <p:spPr>
          <a:xfrm>
            <a:off x="1507688" y="5704046"/>
            <a:ext cx="11614904" cy="1360646"/>
          </a:xfrm>
          <a:prstGeom prst="rect">
            <a:avLst/>
          </a:prstGeom>
          <a:noFill/>
          <a:ln/>
        </p:spPr>
        <p:txBody>
          <a:bodyPr wrap="square" rtlCol="0" anchor="t"/>
          <a:lstStyle/>
          <a:p>
            <a:pPr indent="0" marL="0">
              <a:lnSpc>
                <a:spcPts val="2679"/>
              </a:lnSpc>
              <a:buNone/>
            </a:pPr>
            <a:r>
              <a:rPr lang="en-US" sz="1674" dirty="0">
                <a:solidFill>
                  <a:srgbClr val="49495A"/>
                </a:solidFill>
                <a:latin typeface="Open Sans" pitchFamily="34" charset="0"/>
                <a:ea typeface="Open Sans" pitchFamily="34" charset="-122"/>
                <a:cs typeface="Open Sans" pitchFamily="34" charset="-120"/>
              </a:rPr>
              <a:t>Ultimately, the choice of text summarization method depends on the specific needs of the application, balancing factors like desired level of abstractiveness, accuracy requirements, and available computational resources. Our project has laid a strong foundation for further exploration and development of a robust and versatile text summarization system.</a:t>
            </a:r>
            <a:endParaRPr lang="en-US" sz="1674" dirty="0"/>
          </a:p>
        </p:txBody>
      </p:sp>
      <p:sp>
        <p:nvSpPr>
          <p:cNvPr id="10" name="Text 8"/>
          <p:cNvSpPr/>
          <p:nvPr/>
        </p:nvSpPr>
        <p:spPr>
          <a:xfrm>
            <a:off x="1507688" y="7303889"/>
            <a:ext cx="11614904" cy="340162"/>
          </a:xfrm>
          <a:prstGeom prst="rect">
            <a:avLst/>
          </a:prstGeom>
          <a:noFill/>
          <a:ln/>
        </p:spPr>
        <p:txBody>
          <a:bodyPr wrap="none" rtlCol="0" anchor="t"/>
          <a:lstStyle/>
          <a:p>
            <a:pPr indent="0" marL="0">
              <a:lnSpc>
                <a:spcPts val="2679"/>
              </a:lnSpc>
              <a:buNone/>
            </a:pPr>
            <a:endParaRPr lang="en-US" sz="1674" dirty="0"/>
          </a:p>
        </p:txBody>
      </p:sp>
      <p:pic>
        <p:nvPicPr>
          <p:cNvPr id="11" name="Image 0" descr="preencoded.png">
            <a:hlinkClick r:id="rId2" tooltip=""/>
          </p:cNvPr>
          <p:cNvPicPr>
            <a:picLocks noChangeAspect="1"/>
          </p:cNvPicPr>
          <p:nvPr/>
        </p:nvPicPr>
        <p:blipFill>
          <a:blip r:embed="rId1"/>
          <a:stretch>
            <a:fillRect/>
          </a:stretch>
        </p:blipFill>
        <p:spPr>
          <a:xfrm>
            <a:off x="12242153" y="7589520"/>
            <a:ext cx="2296807" cy="54864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4F0FF"/>
          </a:solidFill>
          <a:ln/>
        </p:spPr>
      </p:sp>
      <p:sp>
        <p:nvSpPr>
          <p:cNvPr id="3" name="Shape 1"/>
          <p:cNvSpPr/>
          <p:nvPr/>
        </p:nvSpPr>
        <p:spPr>
          <a:xfrm>
            <a:off x="0" y="0"/>
            <a:ext cx="14630400" cy="8229600"/>
          </a:xfrm>
          <a:prstGeom prst="rect">
            <a:avLst/>
          </a:prstGeom>
          <a:solidFill>
            <a:srgbClr val="FBFAFF"/>
          </a:solidFill>
          <a:ln/>
        </p:spPr>
      </p:sp>
      <p:sp>
        <p:nvSpPr>
          <p:cNvPr id="4" name="Text 2"/>
          <p:cNvSpPr/>
          <p:nvPr/>
        </p:nvSpPr>
        <p:spPr>
          <a:xfrm>
            <a:off x="864037" y="1618059"/>
            <a:ext cx="6172200" cy="771525"/>
          </a:xfrm>
          <a:prstGeom prst="rect">
            <a:avLst/>
          </a:prstGeom>
          <a:noFill/>
          <a:ln/>
        </p:spPr>
        <p:txBody>
          <a:bodyPr wrap="none" rtlCol="0" anchor="t"/>
          <a:lstStyle/>
          <a:p>
            <a:pPr indent="0" marL="0">
              <a:lnSpc>
                <a:spcPts val="6075"/>
              </a:lnSpc>
              <a:buNone/>
            </a:pPr>
            <a:r>
              <a:rPr lang="en-US" sz="4860" dirty="0">
                <a:solidFill>
                  <a:srgbClr val="403CCF"/>
                </a:solidFill>
                <a:latin typeface="Libre Baskerville" pitchFamily="34" charset="0"/>
                <a:ea typeface="Libre Baskerville" pitchFamily="34" charset="-122"/>
                <a:cs typeface="Libre Baskerville" pitchFamily="34" charset="-120"/>
              </a:rPr>
              <a:t>References</a:t>
            </a:r>
            <a:endParaRPr lang="en-US" sz="4860" dirty="0"/>
          </a:p>
        </p:txBody>
      </p:sp>
      <p:sp>
        <p:nvSpPr>
          <p:cNvPr id="5" name="Text 3"/>
          <p:cNvSpPr/>
          <p:nvPr/>
        </p:nvSpPr>
        <p:spPr>
          <a:xfrm>
            <a:off x="1258967" y="2883337"/>
            <a:ext cx="12507397" cy="790099"/>
          </a:xfrm>
          <a:prstGeom prst="rect">
            <a:avLst/>
          </a:prstGeom>
          <a:noFill/>
          <a:ln/>
        </p:spPr>
        <p:txBody>
          <a:bodyPr wrap="square" rtlCol="0" anchor="t"/>
          <a:lstStyle/>
          <a:p>
            <a:pPr algn="l" marL="342900" indent="-342900">
              <a:lnSpc>
                <a:spcPts val="3110"/>
              </a:lnSpc>
              <a:buSzPct val="100000"/>
              <a:buFont typeface="+mj-lt"/>
              <a:buAutoNum type="arabicPeriod" startAt="1"/>
            </a:pPr>
            <a:r>
              <a:rPr lang="en-US" sz="1944" dirty="0">
                <a:solidFill>
                  <a:srgbClr val="49495A"/>
                </a:solidFill>
                <a:latin typeface="Open Sans" pitchFamily="34" charset="0"/>
                <a:ea typeface="Open Sans" pitchFamily="34" charset="-122"/>
                <a:cs typeface="Open Sans" pitchFamily="34" charset="-120"/>
              </a:rPr>
              <a:t>Business System Bharati Vidyapeeth Deemed University College of Engineering, Pune, </a:t>
            </a:r>
            <a:pPr algn="l" indent="0" marL="0">
              <a:lnSpc>
                <a:spcPts val="3110"/>
              </a:lnSpc>
              <a:buNone/>
            </a:pPr>
            <a:r>
              <a:rPr lang="en-US" sz="1944" b="1" dirty="0">
                <a:solidFill>
                  <a:srgbClr val="49495A"/>
                </a:solidFill>
                <a:latin typeface="Open Sans" pitchFamily="34" charset="0"/>
                <a:ea typeface="Open Sans" pitchFamily="34" charset="-122"/>
                <a:cs typeface="Open Sans" pitchFamily="34" charset="-120"/>
              </a:rPr>
              <a:t>Text Summarizer Using NLP (Natural Language Processing)</a:t>
            </a:r>
            <a:pPr algn="l" indent="0" marL="0">
              <a:lnSpc>
                <a:spcPts val="3110"/>
              </a:lnSpc>
              <a:buNone/>
            </a:pPr>
            <a:r>
              <a:rPr lang="en-US" sz="1944" dirty="0">
                <a:solidFill>
                  <a:srgbClr val="49495A"/>
                </a:solidFill>
                <a:latin typeface="Open Sans" pitchFamily="34" charset="0"/>
                <a:ea typeface="Open Sans" pitchFamily="34" charset="-122"/>
                <a:cs typeface="Open Sans" pitchFamily="34" charset="-120"/>
              </a:rPr>
              <a:t> (JUL 2022)</a:t>
            </a:r>
            <a:endParaRPr lang="en-US" sz="1944" dirty="0"/>
          </a:p>
        </p:txBody>
      </p:sp>
      <p:sp>
        <p:nvSpPr>
          <p:cNvPr id="6" name="Text 4"/>
          <p:cNvSpPr/>
          <p:nvPr/>
        </p:nvSpPr>
        <p:spPr>
          <a:xfrm>
            <a:off x="1258967" y="3759756"/>
            <a:ext cx="12507397" cy="1580198"/>
          </a:xfrm>
          <a:prstGeom prst="rect">
            <a:avLst/>
          </a:prstGeom>
          <a:noFill/>
          <a:ln/>
        </p:spPr>
        <p:txBody>
          <a:bodyPr wrap="square" rtlCol="0" anchor="t"/>
          <a:lstStyle/>
          <a:p>
            <a:pPr algn="l" marL="342900" indent="-342900">
              <a:lnSpc>
                <a:spcPts val="3110"/>
              </a:lnSpc>
              <a:buSzPct val="100000"/>
              <a:buFont typeface="+mj-lt"/>
              <a:buAutoNum type="arabicPeriod" startAt="2"/>
            </a:pPr>
            <a:r>
              <a:rPr lang="en-US" sz="1944" dirty="0">
                <a:solidFill>
                  <a:srgbClr val="49495A"/>
                </a:solidFill>
                <a:latin typeface="Open Sans" pitchFamily="34" charset="0"/>
                <a:ea typeface="Open Sans" pitchFamily="34" charset="-122"/>
                <a:cs typeface="Open Sans" pitchFamily="34" charset="-120"/>
              </a:rPr>
              <a:t>Dr Sumathi Pawara* , Dr Manjula Gururaj Hb , Dr Niranajan N Chiplunarc bAssociate Professor,Nitte(Deemed to be University),NMAMIT, Karkala, Karnataka, India ,cProfessor, Nitte (Deemed to be University),NMAMIT, Karkala, Karnataka, India, </a:t>
            </a:r>
            <a:pPr algn="l" indent="0" marL="0">
              <a:lnSpc>
                <a:spcPts val="3110"/>
              </a:lnSpc>
              <a:buNone/>
            </a:pPr>
            <a:r>
              <a:rPr lang="en-US" sz="1944" b="1" dirty="0">
                <a:solidFill>
                  <a:srgbClr val="49495A"/>
                </a:solidFill>
                <a:latin typeface="Open Sans" pitchFamily="34" charset="0"/>
                <a:ea typeface="Open Sans" pitchFamily="34" charset="-122"/>
                <a:cs typeface="Open Sans" pitchFamily="34" charset="-120"/>
              </a:rPr>
              <a:t>Text Summarization Using Document and Sentence Clustering Method </a:t>
            </a:r>
            <a:pPr algn="l" indent="0" marL="0">
              <a:lnSpc>
                <a:spcPts val="3110"/>
              </a:lnSpc>
              <a:buNone/>
            </a:pPr>
            <a:r>
              <a:rPr lang="en-US" sz="1944" dirty="0">
                <a:solidFill>
                  <a:srgbClr val="49495A"/>
                </a:solidFill>
                <a:latin typeface="Open Sans" pitchFamily="34" charset="0"/>
                <a:ea typeface="Open Sans" pitchFamily="34" charset="-122"/>
                <a:cs typeface="Open Sans" pitchFamily="34" charset="-120"/>
              </a:rPr>
              <a:t>(2022)</a:t>
            </a:r>
            <a:endParaRPr lang="en-US" sz="1944" dirty="0"/>
          </a:p>
        </p:txBody>
      </p:sp>
      <p:sp>
        <p:nvSpPr>
          <p:cNvPr id="7" name="Text 5"/>
          <p:cNvSpPr/>
          <p:nvPr/>
        </p:nvSpPr>
        <p:spPr>
          <a:xfrm>
            <a:off x="1258967" y="5426273"/>
            <a:ext cx="12507397" cy="1185148"/>
          </a:xfrm>
          <a:prstGeom prst="rect">
            <a:avLst/>
          </a:prstGeom>
          <a:noFill/>
          <a:ln/>
        </p:spPr>
        <p:txBody>
          <a:bodyPr wrap="square" rtlCol="0" anchor="t"/>
          <a:lstStyle/>
          <a:p>
            <a:pPr algn="l" marL="342900" indent="-342900">
              <a:lnSpc>
                <a:spcPts val="3110"/>
              </a:lnSpc>
              <a:buSzPct val="100000"/>
              <a:buFont typeface="+mj-lt"/>
              <a:buAutoNum type="arabicPeriod" startAt="3"/>
            </a:pPr>
            <a:r>
              <a:rPr lang="en-US" sz="1944" dirty="0">
                <a:solidFill>
                  <a:srgbClr val="49495A"/>
                </a:solidFill>
                <a:latin typeface="Open Sans" pitchFamily="34" charset="0"/>
                <a:ea typeface="Open Sans" pitchFamily="34" charset="-122"/>
                <a:cs typeface="Open Sans" pitchFamily="34" charset="-120"/>
              </a:rPr>
              <a:t>Narendra Andhale Department of Computer Engineering Vishwakarma Institute of Information Technology Pune, India and L.A. Bewoor Department of Computer Engineering Vishwakarma Institute of Information Technology Pune, India .</a:t>
            </a:r>
            <a:pPr algn="l" indent="0" marL="0">
              <a:lnSpc>
                <a:spcPts val="3110"/>
              </a:lnSpc>
              <a:buNone/>
            </a:pPr>
            <a:r>
              <a:rPr lang="en-US" sz="1944" b="1" dirty="0">
                <a:solidFill>
                  <a:srgbClr val="49495A"/>
                </a:solidFill>
                <a:latin typeface="Open Sans" pitchFamily="34" charset="0"/>
                <a:ea typeface="Open Sans" pitchFamily="34" charset="-122"/>
                <a:cs typeface="Open Sans" pitchFamily="34" charset="-120"/>
              </a:rPr>
              <a:t>An Overview of Text Summarization Techniques</a:t>
            </a:r>
            <a:endParaRPr lang="en-US" sz="1944" dirty="0"/>
          </a:p>
        </p:txBody>
      </p:sp>
      <p:pic>
        <p:nvPicPr>
          <p:cNvPr id="8" name="Image 0" descr="preencoded.png">
            <a:hlinkClick r:id="rId2" tooltip=""/>
          </p:cNvPr>
          <p:cNvPicPr>
            <a:picLocks noChangeAspect="1"/>
          </p:cNvPicPr>
          <p:nvPr/>
        </p:nvPicPr>
        <p:blipFill>
          <a:blip r:embed="rId1"/>
          <a:stretch>
            <a:fillRect/>
          </a:stretch>
        </p:blipFill>
        <p:spPr>
          <a:xfrm>
            <a:off x="12242153" y="7589520"/>
            <a:ext cx="2296807" cy="54864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4F0FF"/>
          </a:solidFill>
          <a:ln/>
        </p:spPr>
      </p:sp>
      <p:sp>
        <p:nvSpPr>
          <p:cNvPr id="3" name="Shape 1"/>
          <p:cNvSpPr/>
          <p:nvPr/>
        </p:nvSpPr>
        <p:spPr>
          <a:xfrm>
            <a:off x="0" y="0"/>
            <a:ext cx="14630400" cy="8229600"/>
          </a:xfrm>
          <a:prstGeom prst="rect">
            <a:avLst/>
          </a:prstGeom>
          <a:solidFill>
            <a:srgbClr val="FBFAFF"/>
          </a:solidFill>
          <a:ln/>
        </p:spPr>
      </p:sp>
      <p:sp>
        <p:nvSpPr>
          <p:cNvPr id="4" name="Text 2"/>
          <p:cNvSpPr/>
          <p:nvPr/>
        </p:nvSpPr>
        <p:spPr>
          <a:xfrm>
            <a:off x="864037" y="2005489"/>
            <a:ext cx="12672179" cy="771525"/>
          </a:xfrm>
          <a:prstGeom prst="rect">
            <a:avLst/>
          </a:prstGeom>
          <a:noFill/>
          <a:ln/>
        </p:spPr>
        <p:txBody>
          <a:bodyPr wrap="none" rtlCol="0" anchor="t"/>
          <a:lstStyle/>
          <a:p>
            <a:pPr indent="0" marL="0">
              <a:lnSpc>
                <a:spcPts val="6075"/>
              </a:lnSpc>
              <a:buNone/>
            </a:pPr>
            <a:r>
              <a:rPr lang="en-US" sz="4860" dirty="0">
                <a:solidFill>
                  <a:srgbClr val="403CCF"/>
                </a:solidFill>
                <a:latin typeface="Libre Baskerville" pitchFamily="34" charset="0"/>
                <a:ea typeface="Libre Baskerville" pitchFamily="34" charset="-122"/>
                <a:cs typeface="Libre Baskerville" pitchFamily="34" charset="-120"/>
              </a:rPr>
              <a:t>The Importance of Text Summarization</a:t>
            </a:r>
            <a:endParaRPr lang="en-US" sz="4860" dirty="0"/>
          </a:p>
        </p:txBody>
      </p:sp>
      <p:sp>
        <p:nvSpPr>
          <p:cNvPr id="5" name="Text 3"/>
          <p:cNvSpPr/>
          <p:nvPr/>
        </p:nvSpPr>
        <p:spPr>
          <a:xfrm>
            <a:off x="864037" y="3394115"/>
            <a:ext cx="3519130" cy="385763"/>
          </a:xfrm>
          <a:prstGeom prst="rect">
            <a:avLst/>
          </a:prstGeom>
          <a:noFill/>
          <a:ln/>
        </p:spPr>
        <p:txBody>
          <a:bodyPr wrap="none" rtlCol="0" anchor="t"/>
          <a:lstStyle/>
          <a:p>
            <a:pPr indent="0" marL="0">
              <a:lnSpc>
                <a:spcPts val="3038"/>
              </a:lnSpc>
              <a:buNone/>
            </a:pPr>
            <a:r>
              <a:rPr lang="en-US" sz="2430" dirty="0">
                <a:solidFill>
                  <a:srgbClr val="403CCF"/>
                </a:solidFill>
                <a:latin typeface="Libre Baskerville" pitchFamily="34" charset="0"/>
                <a:ea typeface="Libre Baskerville" pitchFamily="34" charset="-122"/>
                <a:cs typeface="Libre Baskerville" pitchFamily="34" charset="-120"/>
              </a:rPr>
              <a:t>Information Overload</a:t>
            </a:r>
            <a:endParaRPr lang="en-US" sz="2430" dirty="0"/>
          </a:p>
        </p:txBody>
      </p:sp>
      <p:sp>
        <p:nvSpPr>
          <p:cNvPr id="6" name="Text 4"/>
          <p:cNvSpPr/>
          <p:nvPr/>
        </p:nvSpPr>
        <p:spPr>
          <a:xfrm>
            <a:off x="864037" y="4026694"/>
            <a:ext cx="3898821" cy="1975247"/>
          </a:xfrm>
          <a:prstGeom prst="rect">
            <a:avLst/>
          </a:prstGeom>
          <a:noFill/>
          <a:ln/>
        </p:spPr>
        <p:txBody>
          <a:bodyPr wrap="square" rtlCol="0" anchor="t"/>
          <a:lstStyle/>
          <a:p>
            <a:pPr indent="0" marL="0">
              <a:lnSpc>
                <a:spcPts val="3110"/>
              </a:lnSpc>
              <a:buNone/>
            </a:pPr>
            <a:r>
              <a:rPr lang="en-US" sz="1944" dirty="0">
                <a:solidFill>
                  <a:srgbClr val="49495A"/>
                </a:solidFill>
                <a:latin typeface="Open Sans" pitchFamily="34" charset="0"/>
                <a:ea typeface="Open Sans" pitchFamily="34" charset="-122"/>
                <a:cs typeface="Open Sans" pitchFamily="34" charset="-120"/>
              </a:rPr>
              <a:t>In the digital age, we are bombarded with vast amounts of text. Summarization helps us navigate and process this information efficiently.</a:t>
            </a:r>
            <a:endParaRPr lang="en-US" sz="1944" dirty="0"/>
          </a:p>
        </p:txBody>
      </p:sp>
      <p:sp>
        <p:nvSpPr>
          <p:cNvPr id="7" name="Text 5"/>
          <p:cNvSpPr/>
          <p:nvPr/>
        </p:nvSpPr>
        <p:spPr>
          <a:xfrm>
            <a:off x="5372695" y="3394115"/>
            <a:ext cx="3086100" cy="385763"/>
          </a:xfrm>
          <a:prstGeom prst="rect">
            <a:avLst/>
          </a:prstGeom>
          <a:noFill/>
          <a:ln/>
        </p:spPr>
        <p:txBody>
          <a:bodyPr wrap="none" rtlCol="0" anchor="t"/>
          <a:lstStyle/>
          <a:p>
            <a:pPr indent="0" marL="0">
              <a:lnSpc>
                <a:spcPts val="3038"/>
              </a:lnSpc>
              <a:buNone/>
            </a:pPr>
            <a:r>
              <a:rPr lang="en-US" sz="2430" dirty="0">
                <a:solidFill>
                  <a:srgbClr val="403CCF"/>
                </a:solidFill>
                <a:latin typeface="Libre Baskerville" pitchFamily="34" charset="0"/>
                <a:ea typeface="Libre Baskerville" pitchFamily="34" charset="-122"/>
                <a:cs typeface="Libre Baskerville" pitchFamily="34" charset="-120"/>
              </a:rPr>
              <a:t>Decision Making</a:t>
            </a:r>
            <a:endParaRPr lang="en-US" sz="2430" dirty="0"/>
          </a:p>
        </p:txBody>
      </p:sp>
      <p:sp>
        <p:nvSpPr>
          <p:cNvPr id="8" name="Text 6"/>
          <p:cNvSpPr/>
          <p:nvPr/>
        </p:nvSpPr>
        <p:spPr>
          <a:xfrm>
            <a:off x="5372695" y="4026694"/>
            <a:ext cx="3898821" cy="1975247"/>
          </a:xfrm>
          <a:prstGeom prst="rect">
            <a:avLst/>
          </a:prstGeom>
          <a:noFill/>
          <a:ln/>
        </p:spPr>
        <p:txBody>
          <a:bodyPr wrap="square" rtlCol="0" anchor="t"/>
          <a:lstStyle/>
          <a:p>
            <a:pPr indent="0" marL="0">
              <a:lnSpc>
                <a:spcPts val="3110"/>
              </a:lnSpc>
              <a:buNone/>
            </a:pPr>
            <a:r>
              <a:rPr lang="en-US" sz="1944" dirty="0">
                <a:solidFill>
                  <a:srgbClr val="49495A"/>
                </a:solidFill>
                <a:latin typeface="Open Sans" pitchFamily="34" charset="0"/>
                <a:ea typeface="Open Sans" pitchFamily="34" charset="-122"/>
                <a:cs typeface="Open Sans" pitchFamily="34" charset="-120"/>
              </a:rPr>
              <a:t>Summaries provide a concise overview, allowing decision-makers to quickly identify key insights and make informed choices.</a:t>
            </a:r>
            <a:endParaRPr lang="en-US" sz="1944" dirty="0"/>
          </a:p>
        </p:txBody>
      </p:sp>
      <p:sp>
        <p:nvSpPr>
          <p:cNvPr id="9" name="Text 7"/>
          <p:cNvSpPr/>
          <p:nvPr/>
        </p:nvSpPr>
        <p:spPr>
          <a:xfrm>
            <a:off x="9881354" y="3394115"/>
            <a:ext cx="3403997" cy="385763"/>
          </a:xfrm>
          <a:prstGeom prst="rect">
            <a:avLst/>
          </a:prstGeom>
          <a:noFill/>
          <a:ln/>
        </p:spPr>
        <p:txBody>
          <a:bodyPr wrap="none" rtlCol="0" anchor="t"/>
          <a:lstStyle/>
          <a:p>
            <a:pPr indent="0" marL="0">
              <a:lnSpc>
                <a:spcPts val="3038"/>
              </a:lnSpc>
              <a:buNone/>
            </a:pPr>
            <a:r>
              <a:rPr lang="en-US" sz="2430" dirty="0">
                <a:solidFill>
                  <a:srgbClr val="403CCF"/>
                </a:solidFill>
                <a:latin typeface="Libre Baskerville" pitchFamily="34" charset="0"/>
                <a:ea typeface="Libre Baskerville" pitchFamily="34" charset="-122"/>
                <a:cs typeface="Libre Baskerville" pitchFamily="34" charset="-120"/>
              </a:rPr>
              <a:t>Knowledge Retention</a:t>
            </a:r>
            <a:endParaRPr lang="en-US" sz="2430" dirty="0"/>
          </a:p>
        </p:txBody>
      </p:sp>
      <p:sp>
        <p:nvSpPr>
          <p:cNvPr id="10" name="Text 8"/>
          <p:cNvSpPr/>
          <p:nvPr/>
        </p:nvSpPr>
        <p:spPr>
          <a:xfrm>
            <a:off x="9881354" y="4026694"/>
            <a:ext cx="3898821" cy="1580198"/>
          </a:xfrm>
          <a:prstGeom prst="rect">
            <a:avLst/>
          </a:prstGeom>
          <a:noFill/>
          <a:ln/>
        </p:spPr>
        <p:txBody>
          <a:bodyPr wrap="square" rtlCol="0" anchor="t"/>
          <a:lstStyle/>
          <a:p>
            <a:pPr indent="0" marL="0">
              <a:lnSpc>
                <a:spcPts val="3110"/>
              </a:lnSpc>
              <a:buNone/>
            </a:pPr>
            <a:r>
              <a:rPr lang="en-US" sz="1944" dirty="0">
                <a:solidFill>
                  <a:srgbClr val="49495A"/>
                </a:solidFill>
                <a:latin typeface="Open Sans" pitchFamily="34" charset="0"/>
                <a:ea typeface="Open Sans" pitchFamily="34" charset="-122"/>
                <a:cs typeface="Open Sans" pitchFamily="34" charset="-120"/>
              </a:rPr>
              <a:t>Summaries aid in retaining and understanding the most salient points, making the information more memorable.</a:t>
            </a:r>
            <a:endParaRPr lang="en-US" sz="1944" dirty="0"/>
          </a:p>
        </p:txBody>
      </p:sp>
      <p:pic>
        <p:nvPicPr>
          <p:cNvPr id="11" name="Image 0" descr="preencoded.png">
            <a:hlinkClick r:id="rId2" tooltip=""/>
          </p:cNvPr>
          <p:cNvPicPr>
            <a:picLocks noChangeAspect="1"/>
          </p:cNvPicPr>
          <p:nvPr/>
        </p:nvPicPr>
        <p:blipFill>
          <a:blip r:embed="rId1"/>
          <a:stretch>
            <a:fillRect/>
          </a:stretch>
        </p:blipFill>
        <p:spPr>
          <a:xfrm>
            <a:off x="12242153" y="7589520"/>
            <a:ext cx="2296807" cy="54864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4F0FF"/>
          </a:solidFill>
          <a:ln/>
        </p:spPr>
      </p:sp>
      <p:sp>
        <p:nvSpPr>
          <p:cNvPr id="3" name="Shape 1"/>
          <p:cNvSpPr/>
          <p:nvPr/>
        </p:nvSpPr>
        <p:spPr>
          <a:xfrm>
            <a:off x="0" y="0"/>
            <a:ext cx="14630400" cy="8229600"/>
          </a:xfrm>
          <a:prstGeom prst="rect">
            <a:avLst/>
          </a:prstGeom>
          <a:solidFill>
            <a:srgbClr val="FBFAFF"/>
          </a:solidFill>
          <a:ln/>
        </p:spPr>
      </p:sp>
      <p:pic>
        <p:nvPicPr>
          <p:cNvPr id="4" name="Image 0" descr="preencoded.png">    </p:cNvPr>
          <p:cNvPicPr>
            <a:picLocks noChangeAspect="1"/>
          </p:cNvPicPr>
          <p:nvPr/>
        </p:nvPicPr>
        <p:blipFill>
          <a:blip r:embed="rId1"/>
          <a:stretch>
            <a:fillRect/>
          </a:stretch>
        </p:blipFill>
        <p:spPr>
          <a:xfrm>
            <a:off x="10972800" y="0"/>
            <a:ext cx="3657600" cy="8229600"/>
          </a:xfrm>
          <a:prstGeom prst="rect">
            <a:avLst/>
          </a:prstGeom>
        </p:spPr>
      </p:pic>
      <p:sp>
        <p:nvSpPr>
          <p:cNvPr id="5" name="Text 2"/>
          <p:cNvSpPr/>
          <p:nvPr/>
        </p:nvSpPr>
        <p:spPr>
          <a:xfrm>
            <a:off x="864037" y="1217057"/>
            <a:ext cx="9244727" cy="1543050"/>
          </a:xfrm>
          <a:prstGeom prst="rect">
            <a:avLst/>
          </a:prstGeom>
          <a:noFill/>
          <a:ln/>
        </p:spPr>
        <p:txBody>
          <a:bodyPr wrap="square" rtlCol="0" anchor="t"/>
          <a:lstStyle/>
          <a:p>
            <a:pPr indent="0" marL="0">
              <a:lnSpc>
                <a:spcPts val="6075"/>
              </a:lnSpc>
              <a:buNone/>
            </a:pPr>
            <a:r>
              <a:rPr lang="en-US" sz="4860" dirty="0">
                <a:solidFill>
                  <a:srgbClr val="403CCF"/>
                </a:solidFill>
                <a:latin typeface="Libre Baskerville" pitchFamily="34" charset="0"/>
                <a:ea typeface="Libre Baskerville" pitchFamily="34" charset="-122"/>
                <a:cs typeface="Libre Baskerville" pitchFamily="34" charset="-120"/>
              </a:rPr>
              <a:t>Extractive vs. Abstractive Summarization</a:t>
            </a:r>
            <a:endParaRPr lang="en-US" sz="4860" dirty="0"/>
          </a:p>
        </p:txBody>
      </p:sp>
      <p:sp>
        <p:nvSpPr>
          <p:cNvPr id="6" name="Shape 3"/>
          <p:cNvSpPr/>
          <p:nvPr/>
        </p:nvSpPr>
        <p:spPr>
          <a:xfrm>
            <a:off x="1219081" y="3130391"/>
            <a:ext cx="30480" cy="3882033"/>
          </a:xfrm>
          <a:prstGeom prst="roundRect">
            <a:avLst>
              <a:gd name="adj" fmla="val 121500"/>
            </a:avLst>
          </a:prstGeom>
          <a:solidFill>
            <a:srgbClr val="D0CED9"/>
          </a:solidFill>
          <a:ln/>
        </p:spPr>
      </p:sp>
      <p:sp>
        <p:nvSpPr>
          <p:cNvPr id="7" name="Shape 4"/>
          <p:cNvSpPr/>
          <p:nvPr/>
        </p:nvSpPr>
        <p:spPr>
          <a:xfrm>
            <a:off x="1481554" y="3670459"/>
            <a:ext cx="864037" cy="30480"/>
          </a:xfrm>
          <a:prstGeom prst="roundRect">
            <a:avLst>
              <a:gd name="adj" fmla="val 121500"/>
            </a:avLst>
          </a:prstGeom>
          <a:solidFill>
            <a:srgbClr val="D0CED9"/>
          </a:solidFill>
          <a:ln/>
        </p:spPr>
      </p:sp>
      <p:sp>
        <p:nvSpPr>
          <p:cNvPr id="8" name="Shape 5"/>
          <p:cNvSpPr/>
          <p:nvPr/>
        </p:nvSpPr>
        <p:spPr>
          <a:xfrm>
            <a:off x="956608" y="3408045"/>
            <a:ext cx="555427" cy="555427"/>
          </a:xfrm>
          <a:prstGeom prst="roundRect">
            <a:avLst>
              <a:gd name="adj" fmla="val 6668"/>
            </a:avLst>
          </a:prstGeom>
          <a:solidFill>
            <a:srgbClr val="EAE8F3"/>
          </a:solidFill>
          <a:ln/>
        </p:spPr>
      </p:sp>
      <p:sp>
        <p:nvSpPr>
          <p:cNvPr id="9" name="Text 6"/>
          <p:cNvSpPr/>
          <p:nvPr/>
        </p:nvSpPr>
        <p:spPr>
          <a:xfrm>
            <a:off x="1151632" y="3500557"/>
            <a:ext cx="165259" cy="370284"/>
          </a:xfrm>
          <a:prstGeom prst="rect">
            <a:avLst/>
          </a:prstGeom>
          <a:noFill/>
          <a:ln/>
        </p:spPr>
        <p:txBody>
          <a:bodyPr wrap="none" rtlCol="0" anchor="t"/>
          <a:lstStyle/>
          <a:p>
            <a:pPr algn="ctr" indent="0" marL="0">
              <a:lnSpc>
                <a:spcPts val="2916"/>
              </a:lnSpc>
              <a:buNone/>
            </a:pPr>
            <a:r>
              <a:rPr lang="en-US" sz="2916" dirty="0">
                <a:solidFill>
                  <a:srgbClr val="49495A"/>
                </a:solidFill>
                <a:latin typeface="Libre Baskerville" pitchFamily="34" charset="0"/>
                <a:ea typeface="Libre Baskerville" pitchFamily="34" charset="-122"/>
                <a:cs typeface="Libre Baskerville" pitchFamily="34" charset="-120"/>
              </a:rPr>
              <a:t>1</a:t>
            </a:r>
            <a:endParaRPr lang="en-US" sz="2916" dirty="0"/>
          </a:p>
        </p:txBody>
      </p:sp>
      <p:sp>
        <p:nvSpPr>
          <p:cNvPr id="10" name="Text 7"/>
          <p:cNvSpPr/>
          <p:nvPr/>
        </p:nvSpPr>
        <p:spPr>
          <a:xfrm>
            <a:off x="2592110" y="3377208"/>
            <a:ext cx="3086100" cy="385763"/>
          </a:xfrm>
          <a:prstGeom prst="rect">
            <a:avLst/>
          </a:prstGeom>
          <a:noFill/>
          <a:ln/>
        </p:spPr>
        <p:txBody>
          <a:bodyPr wrap="none" rtlCol="0" anchor="t"/>
          <a:lstStyle/>
          <a:p>
            <a:pPr algn="l" indent="0" marL="0">
              <a:lnSpc>
                <a:spcPts val="3038"/>
              </a:lnSpc>
              <a:buNone/>
            </a:pPr>
            <a:r>
              <a:rPr lang="en-US" sz="2430" dirty="0">
                <a:solidFill>
                  <a:srgbClr val="49495A"/>
                </a:solidFill>
                <a:latin typeface="Libre Baskerville" pitchFamily="34" charset="0"/>
                <a:ea typeface="Libre Baskerville" pitchFamily="34" charset="-122"/>
                <a:cs typeface="Libre Baskerville" pitchFamily="34" charset="-120"/>
              </a:rPr>
              <a:t>Extractive</a:t>
            </a:r>
            <a:endParaRPr lang="en-US" sz="2430" dirty="0"/>
          </a:p>
        </p:txBody>
      </p:sp>
      <p:sp>
        <p:nvSpPr>
          <p:cNvPr id="11" name="Text 8"/>
          <p:cNvSpPr/>
          <p:nvPr/>
        </p:nvSpPr>
        <p:spPr>
          <a:xfrm>
            <a:off x="2592110" y="3911084"/>
            <a:ext cx="7516654" cy="790099"/>
          </a:xfrm>
          <a:prstGeom prst="rect">
            <a:avLst/>
          </a:prstGeom>
          <a:noFill/>
          <a:ln/>
        </p:spPr>
        <p:txBody>
          <a:bodyPr wrap="square" rtlCol="0" anchor="t"/>
          <a:lstStyle/>
          <a:p>
            <a:pPr algn="l" indent="0" marL="0">
              <a:lnSpc>
                <a:spcPts val="3110"/>
              </a:lnSpc>
              <a:buNone/>
            </a:pPr>
            <a:r>
              <a:rPr lang="en-US" sz="1944" dirty="0">
                <a:solidFill>
                  <a:srgbClr val="49495A"/>
                </a:solidFill>
                <a:latin typeface="Open Sans" pitchFamily="34" charset="0"/>
                <a:ea typeface="Open Sans" pitchFamily="34" charset="-122"/>
                <a:cs typeface="Open Sans" pitchFamily="34" charset="-120"/>
              </a:rPr>
              <a:t>Selects and extracts the most important sentences or phrases from the original text to form the summary.</a:t>
            </a:r>
            <a:endParaRPr lang="en-US" sz="1944" dirty="0"/>
          </a:p>
        </p:txBody>
      </p:sp>
      <p:sp>
        <p:nvSpPr>
          <p:cNvPr id="12" name="Shape 9"/>
          <p:cNvSpPr/>
          <p:nvPr/>
        </p:nvSpPr>
        <p:spPr>
          <a:xfrm>
            <a:off x="1481554" y="5734883"/>
            <a:ext cx="864037" cy="30480"/>
          </a:xfrm>
          <a:prstGeom prst="roundRect">
            <a:avLst>
              <a:gd name="adj" fmla="val 121500"/>
            </a:avLst>
          </a:prstGeom>
          <a:solidFill>
            <a:srgbClr val="D0CED9"/>
          </a:solidFill>
          <a:ln/>
        </p:spPr>
      </p:sp>
      <p:sp>
        <p:nvSpPr>
          <p:cNvPr id="13" name="Shape 10"/>
          <p:cNvSpPr/>
          <p:nvPr/>
        </p:nvSpPr>
        <p:spPr>
          <a:xfrm>
            <a:off x="956608" y="5472470"/>
            <a:ext cx="555427" cy="555427"/>
          </a:xfrm>
          <a:prstGeom prst="roundRect">
            <a:avLst>
              <a:gd name="adj" fmla="val 6668"/>
            </a:avLst>
          </a:prstGeom>
          <a:solidFill>
            <a:srgbClr val="EAE8F3"/>
          </a:solidFill>
          <a:ln/>
        </p:spPr>
      </p:sp>
      <p:sp>
        <p:nvSpPr>
          <p:cNvPr id="14" name="Text 11"/>
          <p:cNvSpPr/>
          <p:nvPr/>
        </p:nvSpPr>
        <p:spPr>
          <a:xfrm>
            <a:off x="1120200" y="5564981"/>
            <a:ext cx="228124" cy="370284"/>
          </a:xfrm>
          <a:prstGeom prst="rect">
            <a:avLst/>
          </a:prstGeom>
          <a:noFill/>
          <a:ln/>
        </p:spPr>
        <p:txBody>
          <a:bodyPr wrap="none" rtlCol="0" anchor="t"/>
          <a:lstStyle/>
          <a:p>
            <a:pPr algn="ctr" indent="0" marL="0">
              <a:lnSpc>
                <a:spcPts val="2916"/>
              </a:lnSpc>
              <a:buNone/>
            </a:pPr>
            <a:r>
              <a:rPr lang="en-US" sz="2916" dirty="0">
                <a:solidFill>
                  <a:srgbClr val="49495A"/>
                </a:solidFill>
                <a:latin typeface="Libre Baskerville" pitchFamily="34" charset="0"/>
                <a:ea typeface="Libre Baskerville" pitchFamily="34" charset="-122"/>
                <a:cs typeface="Libre Baskerville" pitchFamily="34" charset="-120"/>
              </a:rPr>
              <a:t>2</a:t>
            </a:r>
            <a:endParaRPr lang="en-US" sz="2916" dirty="0"/>
          </a:p>
        </p:txBody>
      </p:sp>
      <p:sp>
        <p:nvSpPr>
          <p:cNvPr id="15" name="Text 12"/>
          <p:cNvSpPr/>
          <p:nvPr/>
        </p:nvSpPr>
        <p:spPr>
          <a:xfrm>
            <a:off x="2592110" y="5441633"/>
            <a:ext cx="3086100" cy="385763"/>
          </a:xfrm>
          <a:prstGeom prst="rect">
            <a:avLst/>
          </a:prstGeom>
          <a:noFill/>
          <a:ln/>
        </p:spPr>
        <p:txBody>
          <a:bodyPr wrap="none" rtlCol="0" anchor="t"/>
          <a:lstStyle/>
          <a:p>
            <a:pPr algn="l" indent="0" marL="0">
              <a:lnSpc>
                <a:spcPts val="3038"/>
              </a:lnSpc>
              <a:buNone/>
            </a:pPr>
            <a:r>
              <a:rPr lang="en-US" sz="2430" dirty="0">
                <a:solidFill>
                  <a:srgbClr val="49495A"/>
                </a:solidFill>
                <a:latin typeface="Libre Baskerville" pitchFamily="34" charset="0"/>
                <a:ea typeface="Libre Baskerville" pitchFamily="34" charset="-122"/>
                <a:cs typeface="Libre Baskerville" pitchFamily="34" charset="-120"/>
              </a:rPr>
              <a:t>Abstractive</a:t>
            </a:r>
            <a:endParaRPr lang="en-US" sz="2430" dirty="0"/>
          </a:p>
        </p:txBody>
      </p:sp>
      <p:sp>
        <p:nvSpPr>
          <p:cNvPr id="16" name="Text 13"/>
          <p:cNvSpPr/>
          <p:nvPr/>
        </p:nvSpPr>
        <p:spPr>
          <a:xfrm>
            <a:off x="2592110" y="5975509"/>
            <a:ext cx="7516654" cy="790099"/>
          </a:xfrm>
          <a:prstGeom prst="rect">
            <a:avLst/>
          </a:prstGeom>
          <a:noFill/>
          <a:ln/>
        </p:spPr>
        <p:txBody>
          <a:bodyPr wrap="square" rtlCol="0" anchor="t"/>
          <a:lstStyle/>
          <a:p>
            <a:pPr algn="l" indent="0" marL="0">
              <a:lnSpc>
                <a:spcPts val="3110"/>
              </a:lnSpc>
              <a:buNone/>
            </a:pPr>
            <a:r>
              <a:rPr lang="en-US" sz="1944" dirty="0">
                <a:solidFill>
                  <a:srgbClr val="49495A"/>
                </a:solidFill>
                <a:latin typeface="Open Sans" pitchFamily="34" charset="0"/>
                <a:ea typeface="Open Sans" pitchFamily="34" charset="-122"/>
                <a:cs typeface="Open Sans" pitchFamily="34" charset="-120"/>
              </a:rPr>
              <a:t>Generates new text that captures the key ideas, using advanced language processing to rephrase and combine information.</a:t>
            </a:r>
            <a:endParaRPr lang="en-US" sz="1944" dirty="0"/>
          </a:p>
        </p:txBody>
      </p:sp>
      <p:pic>
        <p:nvPicPr>
          <p:cNvPr id="17"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4F0FF"/>
          </a:solidFill>
          <a:ln/>
        </p:spPr>
      </p:sp>
      <p:sp>
        <p:nvSpPr>
          <p:cNvPr id="3" name="Shape 1"/>
          <p:cNvSpPr/>
          <p:nvPr/>
        </p:nvSpPr>
        <p:spPr>
          <a:xfrm>
            <a:off x="0" y="0"/>
            <a:ext cx="14630400" cy="8229600"/>
          </a:xfrm>
          <a:prstGeom prst="rect">
            <a:avLst/>
          </a:prstGeom>
          <a:solidFill>
            <a:srgbClr val="FBFAFF"/>
          </a:solidFill>
          <a:ln/>
        </p:spPr>
      </p:sp>
      <p:sp>
        <p:nvSpPr>
          <p:cNvPr id="4" name="Text 2"/>
          <p:cNvSpPr/>
          <p:nvPr/>
        </p:nvSpPr>
        <p:spPr>
          <a:xfrm>
            <a:off x="864037" y="1599843"/>
            <a:ext cx="7428309" cy="771525"/>
          </a:xfrm>
          <a:prstGeom prst="rect">
            <a:avLst/>
          </a:prstGeom>
          <a:noFill/>
          <a:ln/>
        </p:spPr>
        <p:txBody>
          <a:bodyPr wrap="none" rtlCol="0" anchor="t"/>
          <a:lstStyle/>
          <a:p>
            <a:pPr indent="0" marL="0">
              <a:lnSpc>
                <a:spcPts val="6075"/>
              </a:lnSpc>
              <a:buNone/>
            </a:pPr>
            <a:r>
              <a:rPr lang="en-US" sz="4860" dirty="0">
                <a:solidFill>
                  <a:srgbClr val="403CCF"/>
                </a:solidFill>
                <a:latin typeface="Libre Baskerville" pitchFamily="34" charset="0"/>
                <a:ea typeface="Libre Baskerville" pitchFamily="34" charset="-122"/>
                <a:cs typeface="Libre Baskerville" pitchFamily="34" charset="-120"/>
              </a:rPr>
              <a:t>Software Requirements</a:t>
            </a:r>
            <a:endParaRPr lang="en-US" sz="4860" dirty="0"/>
          </a:p>
        </p:txBody>
      </p:sp>
      <p:sp>
        <p:nvSpPr>
          <p:cNvPr id="5" name="Text 3"/>
          <p:cNvSpPr/>
          <p:nvPr/>
        </p:nvSpPr>
        <p:spPr>
          <a:xfrm>
            <a:off x="1258967" y="2865120"/>
            <a:ext cx="12507397" cy="395049"/>
          </a:xfrm>
          <a:prstGeom prst="rect">
            <a:avLst/>
          </a:prstGeom>
          <a:noFill/>
          <a:ln/>
        </p:spPr>
        <p:txBody>
          <a:bodyPr wrap="none" rtlCol="0" anchor="t"/>
          <a:lstStyle/>
          <a:p>
            <a:pPr algn="l" marL="342900" indent="-342900">
              <a:lnSpc>
                <a:spcPts val="3110"/>
              </a:lnSpc>
              <a:buSzPct val="100000"/>
              <a:buChar char="•"/>
            </a:pPr>
            <a:r>
              <a:rPr lang="en-US" sz="1944" b="1" dirty="0">
                <a:solidFill>
                  <a:srgbClr val="49495A"/>
                </a:solidFill>
                <a:latin typeface="Open Sans" pitchFamily="34" charset="0"/>
                <a:ea typeface="Open Sans" pitchFamily="34" charset="-122"/>
                <a:cs typeface="Open Sans" pitchFamily="34" charset="-120"/>
              </a:rPr>
              <a:t>Jupyter Notebook</a:t>
            </a:r>
            <a:pPr algn="l" indent="0" marL="0">
              <a:lnSpc>
                <a:spcPts val="3110"/>
              </a:lnSpc>
              <a:buNone/>
            </a:pPr>
            <a:r>
              <a:rPr lang="en-US" sz="1944" dirty="0">
                <a:solidFill>
                  <a:srgbClr val="49495A"/>
                </a:solidFill>
                <a:latin typeface="Open Sans" pitchFamily="34" charset="0"/>
                <a:ea typeface="Open Sans" pitchFamily="34" charset="-122"/>
                <a:cs typeface="Open Sans" pitchFamily="34" charset="-120"/>
              </a:rPr>
              <a:t>: For developing and testing the summarization models</a:t>
            </a:r>
            <a:endParaRPr lang="en-US" sz="1944" dirty="0"/>
          </a:p>
        </p:txBody>
      </p:sp>
      <p:sp>
        <p:nvSpPr>
          <p:cNvPr id="6" name="Text 4"/>
          <p:cNvSpPr/>
          <p:nvPr/>
        </p:nvSpPr>
        <p:spPr>
          <a:xfrm>
            <a:off x="1258967" y="3346490"/>
            <a:ext cx="12507397" cy="395049"/>
          </a:xfrm>
          <a:prstGeom prst="rect">
            <a:avLst/>
          </a:prstGeom>
          <a:noFill/>
          <a:ln/>
        </p:spPr>
        <p:txBody>
          <a:bodyPr wrap="none" rtlCol="0" anchor="t"/>
          <a:lstStyle/>
          <a:p>
            <a:pPr algn="l" marL="342900" indent="-342900">
              <a:lnSpc>
                <a:spcPts val="3110"/>
              </a:lnSpc>
              <a:buSzPct val="100000"/>
              <a:buChar char="•"/>
            </a:pPr>
            <a:r>
              <a:rPr lang="en-US" sz="1944" b="1" dirty="0">
                <a:solidFill>
                  <a:srgbClr val="49495A"/>
                </a:solidFill>
                <a:latin typeface="Open Sans" pitchFamily="34" charset="0"/>
                <a:ea typeface="Open Sans" pitchFamily="34" charset="-122"/>
                <a:cs typeface="Open Sans" pitchFamily="34" charset="-120"/>
              </a:rPr>
              <a:t>NLTK (Natural Language Toolkit)</a:t>
            </a:r>
            <a:pPr algn="l" indent="0" marL="0">
              <a:lnSpc>
                <a:spcPts val="3110"/>
              </a:lnSpc>
              <a:buNone/>
            </a:pPr>
            <a:r>
              <a:rPr lang="en-US" sz="1944" dirty="0">
                <a:solidFill>
                  <a:srgbClr val="49495A"/>
                </a:solidFill>
                <a:latin typeface="Open Sans" pitchFamily="34" charset="0"/>
                <a:ea typeface="Open Sans" pitchFamily="34" charset="-122"/>
                <a:cs typeface="Open Sans" pitchFamily="34" charset="-120"/>
              </a:rPr>
              <a:t>: For tokenization, stop words, etc.</a:t>
            </a:r>
            <a:endParaRPr lang="en-US" sz="1944" dirty="0"/>
          </a:p>
        </p:txBody>
      </p:sp>
      <p:sp>
        <p:nvSpPr>
          <p:cNvPr id="7" name="Text 5"/>
          <p:cNvSpPr/>
          <p:nvPr/>
        </p:nvSpPr>
        <p:spPr>
          <a:xfrm>
            <a:off x="1258967" y="3827859"/>
            <a:ext cx="12507397" cy="395049"/>
          </a:xfrm>
          <a:prstGeom prst="rect">
            <a:avLst/>
          </a:prstGeom>
          <a:noFill/>
          <a:ln/>
        </p:spPr>
        <p:txBody>
          <a:bodyPr wrap="none" rtlCol="0" anchor="t"/>
          <a:lstStyle/>
          <a:p>
            <a:pPr algn="l" marL="342900" indent="-342900">
              <a:lnSpc>
                <a:spcPts val="3110"/>
              </a:lnSpc>
              <a:buSzPct val="100000"/>
              <a:buChar char="•"/>
            </a:pPr>
            <a:r>
              <a:rPr lang="en-US" sz="1944" b="1" dirty="0">
                <a:solidFill>
                  <a:srgbClr val="49495A"/>
                </a:solidFill>
                <a:latin typeface="Open Sans" pitchFamily="34" charset="0"/>
                <a:ea typeface="Open Sans" pitchFamily="34" charset="-122"/>
                <a:cs typeface="Open Sans" pitchFamily="34" charset="-120"/>
              </a:rPr>
              <a:t>Transformers</a:t>
            </a:r>
            <a:pPr algn="l" indent="0" marL="0">
              <a:lnSpc>
                <a:spcPts val="3110"/>
              </a:lnSpc>
              <a:buNone/>
            </a:pPr>
            <a:r>
              <a:rPr lang="en-US" sz="1944" dirty="0">
                <a:solidFill>
                  <a:srgbClr val="49495A"/>
                </a:solidFill>
                <a:latin typeface="Open Sans" pitchFamily="34" charset="0"/>
                <a:ea typeface="Open Sans" pitchFamily="34" charset="-122"/>
                <a:cs typeface="Open Sans" pitchFamily="34" charset="-120"/>
              </a:rPr>
              <a:t>: For pretrained models like BERT, T5, and Pegasus.</a:t>
            </a:r>
            <a:endParaRPr lang="en-US" sz="1944" dirty="0"/>
          </a:p>
        </p:txBody>
      </p:sp>
      <p:sp>
        <p:nvSpPr>
          <p:cNvPr id="8" name="Text 6"/>
          <p:cNvSpPr/>
          <p:nvPr/>
        </p:nvSpPr>
        <p:spPr>
          <a:xfrm>
            <a:off x="1258967" y="4309229"/>
            <a:ext cx="12507397" cy="395049"/>
          </a:xfrm>
          <a:prstGeom prst="rect">
            <a:avLst/>
          </a:prstGeom>
          <a:noFill/>
          <a:ln/>
        </p:spPr>
        <p:txBody>
          <a:bodyPr wrap="none" rtlCol="0" anchor="t"/>
          <a:lstStyle/>
          <a:p>
            <a:pPr algn="l" marL="342900" indent="-342900">
              <a:lnSpc>
                <a:spcPts val="3110"/>
              </a:lnSpc>
              <a:buSzPct val="100000"/>
              <a:buChar char="•"/>
            </a:pPr>
            <a:r>
              <a:rPr lang="en-US" sz="1944" b="1" dirty="0">
                <a:solidFill>
                  <a:srgbClr val="49495A"/>
                </a:solidFill>
                <a:latin typeface="Open Sans" pitchFamily="34" charset="0"/>
                <a:ea typeface="Open Sans" pitchFamily="34" charset="-122"/>
                <a:cs typeface="Open Sans" pitchFamily="34" charset="-120"/>
              </a:rPr>
              <a:t>scikit-learn</a:t>
            </a:r>
            <a:pPr algn="l" indent="0" marL="0">
              <a:lnSpc>
                <a:spcPts val="3110"/>
              </a:lnSpc>
              <a:buNone/>
            </a:pPr>
            <a:r>
              <a:rPr lang="en-US" sz="1944" dirty="0">
                <a:solidFill>
                  <a:srgbClr val="49495A"/>
                </a:solidFill>
                <a:latin typeface="Open Sans" pitchFamily="34" charset="0"/>
                <a:ea typeface="Open Sans" pitchFamily="34" charset="-122"/>
                <a:cs typeface="Open Sans" pitchFamily="34" charset="-120"/>
              </a:rPr>
              <a:t>: For LSA, TF-IDF, and other traditional machine learning method</a:t>
            </a:r>
            <a:endParaRPr lang="en-US" sz="1944" dirty="0"/>
          </a:p>
        </p:txBody>
      </p:sp>
      <p:sp>
        <p:nvSpPr>
          <p:cNvPr id="9" name="Text 7"/>
          <p:cNvSpPr/>
          <p:nvPr/>
        </p:nvSpPr>
        <p:spPr>
          <a:xfrm>
            <a:off x="1258967" y="4790599"/>
            <a:ext cx="12507397" cy="395049"/>
          </a:xfrm>
          <a:prstGeom prst="rect">
            <a:avLst/>
          </a:prstGeom>
          <a:noFill/>
          <a:ln/>
        </p:spPr>
        <p:txBody>
          <a:bodyPr wrap="none" rtlCol="0" anchor="t"/>
          <a:lstStyle/>
          <a:p>
            <a:pPr algn="l" marL="342900" indent="-342900">
              <a:lnSpc>
                <a:spcPts val="3110"/>
              </a:lnSpc>
              <a:buSzPct val="100000"/>
              <a:buChar char="•"/>
            </a:pPr>
            <a:r>
              <a:rPr lang="en-US" sz="1944" b="1" dirty="0">
                <a:solidFill>
                  <a:srgbClr val="49495A"/>
                </a:solidFill>
                <a:latin typeface="Open Sans" pitchFamily="34" charset="0"/>
                <a:ea typeface="Open Sans" pitchFamily="34" charset="-122"/>
                <a:cs typeface="Open Sans" pitchFamily="34" charset="-120"/>
              </a:rPr>
              <a:t>NumPy</a:t>
            </a:r>
            <a:pPr algn="l" indent="0" marL="0">
              <a:lnSpc>
                <a:spcPts val="3110"/>
              </a:lnSpc>
              <a:buNone/>
            </a:pPr>
            <a:r>
              <a:rPr lang="en-US" sz="1944" dirty="0">
                <a:solidFill>
                  <a:srgbClr val="49495A"/>
                </a:solidFill>
                <a:latin typeface="Open Sans" pitchFamily="34" charset="0"/>
                <a:ea typeface="Open Sans" pitchFamily="34" charset="-122"/>
                <a:cs typeface="Open Sans" pitchFamily="34" charset="-120"/>
              </a:rPr>
              <a:t>: Numerical operations</a:t>
            </a:r>
            <a:endParaRPr lang="en-US" sz="1944" dirty="0"/>
          </a:p>
        </p:txBody>
      </p:sp>
      <p:sp>
        <p:nvSpPr>
          <p:cNvPr id="10" name="Text 8"/>
          <p:cNvSpPr/>
          <p:nvPr/>
        </p:nvSpPr>
        <p:spPr>
          <a:xfrm>
            <a:off x="1258967" y="5271968"/>
            <a:ext cx="12507397" cy="395049"/>
          </a:xfrm>
          <a:prstGeom prst="rect">
            <a:avLst/>
          </a:prstGeom>
          <a:noFill/>
          <a:ln/>
        </p:spPr>
        <p:txBody>
          <a:bodyPr wrap="none" rtlCol="0" anchor="t"/>
          <a:lstStyle/>
          <a:p>
            <a:pPr algn="l" marL="342900" indent="-342900">
              <a:lnSpc>
                <a:spcPts val="3110"/>
              </a:lnSpc>
              <a:buSzPct val="100000"/>
              <a:buChar char="•"/>
            </a:pPr>
            <a:r>
              <a:rPr lang="en-US" sz="1944" b="1" dirty="0">
                <a:solidFill>
                  <a:srgbClr val="49495A"/>
                </a:solidFill>
                <a:latin typeface="Open Sans" pitchFamily="34" charset="0"/>
                <a:ea typeface="Open Sans" pitchFamily="34" charset="-122"/>
                <a:cs typeface="Open Sans" pitchFamily="34" charset="-120"/>
              </a:rPr>
              <a:t>Matplotlib</a:t>
            </a:r>
            <a:pPr algn="l" indent="0" marL="0">
              <a:lnSpc>
                <a:spcPts val="3110"/>
              </a:lnSpc>
              <a:buNone/>
            </a:pPr>
            <a:r>
              <a:rPr lang="en-US" sz="1944" dirty="0">
                <a:solidFill>
                  <a:srgbClr val="49495A"/>
                </a:solidFill>
                <a:latin typeface="Open Sans" pitchFamily="34" charset="0"/>
                <a:ea typeface="Open Sans" pitchFamily="34" charset="-122"/>
                <a:cs typeface="Open Sans" pitchFamily="34" charset="-120"/>
              </a:rPr>
              <a:t>: Data visualization</a:t>
            </a:r>
            <a:endParaRPr lang="en-US" sz="1944" dirty="0"/>
          </a:p>
        </p:txBody>
      </p:sp>
      <p:sp>
        <p:nvSpPr>
          <p:cNvPr id="11" name="Text 9"/>
          <p:cNvSpPr/>
          <p:nvPr/>
        </p:nvSpPr>
        <p:spPr>
          <a:xfrm>
            <a:off x="1258967" y="5753338"/>
            <a:ext cx="12507397" cy="395049"/>
          </a:xfrm>
          <a:prstGeom prst="rect">
            <a:avLst/>
          </a:prstGeom>
          <a:noFill/>
          <a:ln/>
        </p:spPr>
        <p:txBody>
          <a:bodyPr wrap="none" rtlCol="0" anchor="t"/>
          <a:lstStyle/>
          <a:p>
            <a:pPr algn="l" marL="342900" indent="-342900">
              <a:lnSpc>
                <a:spcPts val="3110"/>
              </a:lnSpc>
              <a:buSzPct val="100000"/>
              <a:buChar char="•"/>
            </a:pPr>
            <a:r>
              <a:rPr lang="en-US" sz="1944" b="1" dirty="0">
                <a:solidFill>
                  <a:srgbClr val="49495A"/>
                </a:solidFill>
                <a:latin typeface="Open Sans" pitchFamily="34" charset="0"/>
                <a:ea typeface="Open Sans" pitchFamily="34" charset="-122"/>
                <a:cs typeface="Open Sans" pitchFamily="34" charset="-120"/>
              </a:rPr>
              <a:t>rouge_score</a:t>
            </a:r>
            <a:pPr algn="l" indent="0" marL="0">
              <a:lnSpc>
                <a:spcPts val="3110"/>
              </a:lnSpc>
              <a:buNone/>
            </a:pPr>
            <a:r>
              <a:rPr lang="en-US" sz="1944" dirty="0">
                <a:solidFill>
                  <a:srgbClr val="49495A"/>
                </a:solidFill>
                <a:latin typeface="Open Sans" pitchFamily="34" charset="0"/>
                <a:ea typeface="Open Sans" pitchFamily="34" charset="-122"/>
                <a:cs typeface="Open Sans" pitchFamily="34" charset="-120"/>
              </a:rPr>
              <a:t>: Evaluation metrics for summarization</a:t>
            </a:r>
            <a:endParaRPr lang="en-US" sz="1944" dirty="0"/>
          </a:p>
        </p:txBody>
      </p:sp>
      <p:sp>
        <p:nvSpPr>
          <p:cNvPr id="12" name="Text 10"/>
          <p:cNvSpPr/>
          <p:nvPr/>
        </p:nvSpPr>
        <p:spPr>
          <a:xfrm>
            <a:off x="1258967" y="6234708"/>
            <a:ext cx="12507397" cy="395049"/>
          </a:xfrm>
          <a:prstGeom prst="rect">
            <a:avLst/>
          </a:prstGeom>
          <a:noFill/>
          <a:ln/>
        </p:spPr>
        <p:txBody>
          <a:bodyPr wrap="none" rtlCol="0" anchor="t"/>
          <a:lstStyle/>
          <a:p>
            <a:pPr algn="l" marL="342900" indent="-342900">
              <a:lnSpc>
                <a:spcPts val="3110"/>
              </a:lnSpc>
              <a:buSzPct val="100000"/>
              <a:buChar char="•"/>
            </a:pPr>
            <a:r>
              <a:rPr lang="en-US" sz="1944" b="1" dirty="0">
                <a:solidFill>
                  <a:srgbClr val="49495A"/>
                </a:solidFill>
                <a:latin typeface="Open Sans" pitchFamily="34" charset="0"/>
                <a:ea typeface="Open Sans" pitchFamily="34" charset="-122"/>
                <a:cs typeface="Open Sans" pitchFamily="34" charset="-120"/>
              </a:rPr>
              <a:t>Torch</a:t>
            </a:r>
            <a:pPr algn="l" indent="0" marL="0">
              <a:lnSpc>
                <a:spcPts val="3110"/>
              </a:lnSpc>
              <a:buNone/>
            </a:pPr>
            <a:r>
              <a:rPr lang="en-US" sz="1944" dirty="0">
                <a:solidFill>
                  <a:srgbClr val="49495A"/>
                </a:solidFill>
                <a:latin typeface="Open Sans" pitchFamily="34" charset="0"/>
                <a:ea typeface="Open Sans" pitchFamily="34" charset="-122"/>
                <a:cs typeface="Open Sans" pitchFamily="34" charset="-120"/>
              </a:rPr>
              <a:t>: Deep learning framework</a:t>
            </a:r>
            <a:endParaRPr lang="en-US" sz="1944" dirty="0"/>
          </a:p>
        </p:txBody>
      </p:sp>
      <p:pic>
        <p:nvPicPr>
          <p:cNvPr id="13" name="Image 0" descr="preencoded.png">
            <a:hlinkClick r:id="rId2" tooltip=""/>
          </p:cNvPr>
          <p:cNvPicPr>
            <a:picLocks noChangeAspect="1"/>
          </p:cNvPicPr>
          <p:nvPr/>
        </p:nvPicPr>
        <p:blipFill>
          <a:blip r:embed="rId1"/>
          <a:stretch>
            <a:fillRect/>
          </a:stretch>
        </p:blipFill>
        <p:spPr>
          <a:xfrm>
            <a:off x="12242153" y="7589520"/>
            <a:ext cx="2296807" cy="54864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4F0FF"/>
          </a:solidFill>
          <a:ln/>
        </p:spPr>
      </p:sp>
      <p:sp>
        <p:nvSpPr>
          <p:cNvPr id="3" name="Shape 1"/>
          <p:cNvSpPr/>
          <p:nvPr/>
        </p:nvSpPr>
        <p:spPr>
          <a:xfrm>
            <a:off x="0" y="0"/>
            <a:ext cx="14630400" cy="8229600"/>
          </a:xfrm>
          <a:prstGeom prst="rect">
            <a:avLst/>
          </a:prstGeom>
          <a:solidFill>
            <a:srgbClr val="FBFAFF"/>
          </a:solidFill>
          <a:ln/>
        </p:spPr>
      </p:sp>
      <p:sp>
        <p:nvSpPr>
          <p:cNvPr id="4" name="Text 2"/>
          <p:cNvSpPr/>
          <p:nvPr/>
        </p:nvSpPr>
        <p:spPr>
          <a:xfrm>
            <a:off x="864037" y="2702957"/>
            <a:ext cx="5285661" cy="385763"/>
          </a:xfrm>
          <a:prstGeom prst="rect">
            <a:avLst/>
          </a:prstGeom>
          <a:noFill/>
          <a:ln/>
        </p:spPr>
        <p:txBody>
          <a:bodyPr wrap="none" rtlCol="0" anchor="t"/>
          <a:lstStyle/>
          <a:p>
            <a:pPr indent="0" marL="0">
              <a:lnSpc>
                <a:spcPts val="3038"/>
              </a:lnSpc>
              <a:buNone/>
            </a:pPr>
            <a:r>
              <a:rPr lang="en-US" sz="2430" b="1" dirty="0">
                <a:solidFill>
                  <a:srgbClr val="403CCF"/>
                </a:solidFill>
                <a:latin typeface="Libre Baskerville" pitchFamily="34" charset="0"/>
                <a:ea typeface="Libre Baskerville" pitchFamily="34" charset="-122"/>
                <a:cs typeface="Libre Baskerville" pitchFamily="34" charset="-120"/>
              </a:rPr>
              <a:t>Identifying Gaps and Challenges</a:t>
            </a:r>
            <a:endParaRPr lang="en-US" sz="2430" dirty="0"/>
          </a:p>
        </p:txBody>
      </p:sp>
      <p:sp>
        <p:nvSpPr>
          <p:cNvPr id="5" name="Text 3"/>
          <p:cNvSpPr/>
          <p:nvPr/>
        </p:nvSpPr>
        <p:spPr>
          <a:xfrm>
            <a:off x="1258967" y="3582472"/>
            <a:ext cx="12507397" cy="790099"/>
          </a:xfrm>
          <a:prstGeom prst="rect">
            <a:avLst/>
          </a:prstGeom>
          <a:noFill/>
          <a:ln/>
        </p:spPr>
        <p:txBody>
          <a:bodyPr wrap="square" rtlCol="0" anchor="t"/>
          <a:lstStyle/>
          <a:p>
            <a:pPr algn="l" marL="342900" indent="-342900">
              <a:lnSpc>
                <a:spcPts val="3110"/>
              </a:lnSpc>
              <a:buSzPct val="100000"/>
              <a:buChar char="•"/>
            </a:pPr>
            <a:r>
              <a:rPr lang="en-US" sz="1944" b="1" dirty="0">
                <a:solidFill>
                  <a:srgbClr val="49495A"/>
                </a:solidFill>
                <a:latin typeface="Open Sans" pitchFamily="34" charset="0"/>
                <a:ea typeface="Open Sans" pitchFamily="34" charset="-122"/>
                <a:cs typeface="Open Sans" pitchFamily="34" charset="-120"/>
              </a:rPr>
              <a:t>Coherence and Context</a:t>
            </a:r>
            <a:pPr algn="l" indent="0" marL="0">
              <a:lnSpc>
                <a:spcPts val="3110"/>
              </a:lnSpc>
              <a:buNone/>
            </a:pPr>
            <a:r>
              <a:rPr lang="en-US" sz="1944" dirty="0">
                <a:solidFill>
                  <a:srgbClr val="49495A"/>
                </a:solidFill>
                <a:latin typeface="Open Sans" pitchFamily="34" charset="0"/>
                <a:ea typeface="Open Sans" pitchFamily="34" charset="-122"/>
                <a:cs typeface="Open Sans" pitchFamily="34" charset="-120"/>
              </a:rPr>
              <a:t>: Many existing systems struggle with producing coherent and contextually accurate summaries.</a:t>
            </a:r>
            <a:endParaRPr lang="en-US" sz="1944" dirty="0"/>
          </a:p>
        </p:txBody>
      </p:sp>
      <p:sp>
        <p:nvSpPr>
          <p:cNvPr id="6" name="Text 4"/>
          <p:cNvSpPr/>
          <p:nvPr/>
        </p:nvSpPr>
        <p:spPr>
          <a:xfrm>
            <a:off x="1258967" y="4458891"/>
            <a:ext cx="12507397" cy="395049"/>
          </a:xfrm>
          <a:prstGeom prst="rect">
            <a:avLst/>
          </a:prstGeom>
          <a:noFill/>
          <a:ln/>
        </p:spPr>
        <p:txBody>
          <a:bodyPr wrap="none" rtlCol="0" anchor="t"/>
          <a:lstStyle/>
          <a:p>
            <a:pPr algn="l" marL="342900" indent="-342900">
              <a:lnSpc>
                <a:spcPts val="3110"/>
              </a:lnSpc>
              <a:buSzPct val="100000"/>
              <a:buChar char="•"/>
            </a:pPr>
            <a:r>
              <a:rPr lang="en-US" sz="1944" b="1" dirty="0">
                <a:solidFill>
                  <a:srgbClr val="49495A"/>
                </a:solidFill>
                <a:latin typeface="Open Sans" pitchFamily="34" charset="0"/>
                <a:ea typeface="Open Sans" pitchFamily="34" charset="-122"/>
                <a:cs typeface="Open Sans" pitchFamily="34" charset="-120"/>
              </a:rPr>
              <a:t>Scalability</a:t>
            </a:r>
            <a:pPr algn="l" indent="0" marL="0">
              <a:lnSpc>
                <a:spcPts val="3110"/>
              </a:lnSpc>
              <a:buNone/>
            </a:pPr>
            <a:r>
              <a:rPr lang="en-US" sz="1944" dirty="0">
                <a:solidFill>
                  <a:srgbClr val="49495A"/>
                </a:solidFill>
                <a:latin typeface="Open Sans" pitchFamily="34" charset="0"/>
                <a:ea typeface="Open Sans" pitchFamily="34" charset="-122"/>
                <a:cs typeface="Open Sans" pitchFamily="34" charset="-120"/>
              </a:rPr>
              <a:t>: Handling large datasets efficiently remains a significant challenge.</a:t>
            </a:r>
            <a:endParaRPr lang="en-US" sz="1944" dirty="0"/>
          </a:p>
        </p:txBody>
      </p:sp>
      <p:sp>
        <p:nvSpPr>
          <p:cNvPr id="7" name="Text 5"/>
          <p:cNvSpPr/>
          <p:nvPr/>
        </p:nvSpPr>
        <p:spPr>
          <a:xfrm>
            <a:off x="864037" y="5131594"/>
            <a:ext cx="12902327" cy="395049"/>
          </a:xfrm>
          <a:prstGeom prst="rect">
            <a:avLst/>
          </a:prstGeom>
          <a:noFill/>
          <a:ln/>
        </p:spPr>
        <p:txBody>
          <a:bodyPr wrap="none" rtlCol="0" anchor="t"/>
          <a:lstStyle/>
          <a:p>
            <a:pPr indent="0" marL="0">
              <a:lnSpc>
                <a:spcPts val="3110"/>
              </a:lnSpc>
              <a:buNone/>
            </a:pPr>
            <a:r>
              <a:rPr lang="en-US" sz="1944" b="1" dirty="0">
                <a:solidFill>
                  <a:srgbClr val="49495A"/>
                </a:solidFill>
                <a:latin typeface="Open Sans" pitchFamily="34" charset="0"/>
                <a:ea typeface="Open Sans" pitchFamily="34" charset="-122"/>
                <a:cs typeface="Open Sans" pitchFamily="34" charset="-120"/>
              </a:rPr>
              <a:t>Evaluation Metrics</a:t>
            </a:r>
            <a:pPr indent="0" marL="0">
              <a:lnSpc>
                <a:spcPts val="3110"/>
              </a:lnSpc>
              <a:buNone/>
            </a:pPr>
            <a:r>
              <a:rPr lang="en-US" sz="1944" dirty="0">
                <a:solidFill>
                  <a:srgbClr val="49495A"/>
                </a:solidFill>
                <a:latin typeface="Open Sans" pitchFamily="34" charset="0"/>
                <a:ea typeface="Open Sans" pitchFamily="34" charset="-122"/>
                <a:cs typeface="Open Sans" pitchFamily="34" charset="-120"/>
              </a:rPr>
              <a:t>: There is a need for more comprehensive metrics that capture human judgment effectively.</a:t>
            </a:r>
            <a:endParaRPr lang="en-US" sz="1944" dirty="0"/>
          </a:p>
        </p:txBody>
      </p:sp>
      <p:pic>
        <p:nvPicPr>
          <p:cNvPr id="8" name="Image 0" descr="preencoded.png">
            <a:hlinkClick r:id="rId2" tooltip=""/>
          </p:cNvPr>
          <p:cNvPicPr>
            <a:picLocks noChangeAspect="1"/>
          </p:cNvPicPr>
          <p:nvPr/>
        </p:nvPicPr>
        <p:blipFill>
          <a:blip r:embed="rId1"/>
          <a:stretch>
            <a:fillRect/>
          </a:stretch>
        </p:blipFill>
        <p:spPr>
          <a:xfrm>
            <a:off x="12242153" y="7589520"/>
            <a:ext cx="2296807" cy="54864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4F0FF"/>
          </a:solidFill>
          <a:ln/>
        </p:spPr>
      </p:sp>
      <p:sp>
        <p:nvSpPr>
          <p:cNvPr id="3" name="Shape 1"/>
          <p:cNvSpPr/>
          <p:nvPr/>
        </p:nvSpPr>
        <p:spPr>
          <a:xfrm>
            <a:off x="0" y="0"/>
            <a:ext cx="14630400" cy="8229600"/>
          </a:xfrm>
          <a:prstGeom prst="rect">
            <a:avLst/>
          </a:prstGeom>
          <a:solidFill>
            <a:srgbClr val="FBFAFF"/>
          </a:solidFill>
          <a:ln/>
        </p:spPr>
      </p:sp>
      <p:sp>
        <p:nvSpPr>
          <p:cNvPr id="4" name="Text 2"/>
          <p:cNvSpPr/>
          <p:nvPr/>
        </p:nvSpPr>
        <p:spPr>
          <a:xfrm>
            <a:off x="1687235" y="730806"/>
            <a:ext cx="9510236" cy="643890"/>
          </a:xfrm>
          <a:prstGeom prst="rect">
            <a:avLst/>
          </a:prstGeom>
          <a:noFill/>
          <a:ln/>
        </p:spPr>
        <p:txBody>
          <a:bodyPr wrap="none" rtlCol="0" anchor="t"/>
          <a:lstStyle/>
          <a:p>
            <a:pPr indent="0" marL="0">
              <a:lnSpc>
                <a:spcPts val="5070"/>
              </a:lnSpc>
              <a:buNone/>
            </a:pPr>
            <a:r>
              <a:rPr lang="en-US" sz="4056" dirty="0">
                <a:solidFill>
                  <a:srgbClr val="403CCF"/>
                </a:solidFill>
                <a:latin typeface="Libre Baskerville" pitchFamily="34" charset="0"/>
                <a:ea typeface="Libre Baskerville" pitchFamily="34" charset="-122"/>
                <a:cs typeface="Libre Baskerville" pitchFamily="34" charset="-120"/>
              </a:rPr>
              <a:t>Techniques for Text Summarization</a:t>
            </a:r>
            <a:endParaRPr lang="en-US" sz="4056" dirty="0"/>
          </a:p>
        </p:txBody>
      </p:sp>
      <p:sp>
        <p:nvSpPr>
          <p:cNvPr id="5" name="Shape 3"/>
          <p:cNvSpPr/>
          <p:nvPr/>
        </p:nvSpPr>
        <p:spPr>
          <a:xfrm>
            <a:off x="1687235" y="1786771"/>
            <a:ext cx="5524976" cy="2299692"/>
          </a:xfrm>
          <a:prstGeom prst="roundRect">
            <a:avLst>
              <a:gd name="adj" fmla="val 1344"/>
            </a:avLst>
          </a:prstGeom>
          <a:solidFill>
            <a:srgbClr val="EAE8F3"/>
          </a:solidFill>
          <a:ln/>
        </p:spPr>
      </p:sp>
      <p:sp>
        <p:nvSpPr>
          <p:cNvPr id="6" name="Text 4"/>
          <p:cNvSpPr/>
          <p:nvPr/>
        </p:nvSpPr>
        <p:spPr>
          <a:xfrm>
            <a:off x="1893213" y="1992749"/>
            <a:ext cx="2575679" cy="321826"/>
          </a:xfrm>
          <a:prstGeom prst="rect">
            <a:avLst/>
          </a:prstGeom>
          <a:noFill/>
          <a:ln/>
        </p:spPr>
        <p:txBody>
          <a:bodyPr wrap="none" rtlCol="0" anchor="t"/>
          <a:lstStyle/>
          <a:p>
            <a:pPr indent="0" marL="0">
              <a:lnSpc>
                <a:spcPts val="2535"/>
              </a:lnSpc>
              <a:buNone/>
            </a:pPr>
            <a:r>
              <a:rPr lang="en-US" sz="2028" dirty="0">
                <a:solidFill>
                  <a:srgbClr val="49495A"/>
                </a:solidFill>
                <a:latin typeface="Libre Baskerville" pitchFamily="34" charset="0"/>
                <a:ea typeface="Libre Baskerville" pitchFamily="34" charset="-122"/>
                <a:cs typeface="Libre Baskerville" pitchFamily="34" charset="-120"/>
              </a:rPr>
              <a:t>Frequency Analysis</a:t>
            </a:r>
            <a:endParaRPr lang="en-US" sz="2028" dirty="0"/>
          </a:p>
        </p:txBody>
      </p:sp>
      <p:sp>
        <p:nvSpPr>
          <p:cNvPr id="7" name="Text 5"/>
          <p:cNvSpPr/>
          <p:nvPr/>
        </p:nvSpPr>
        <p:spPr>
          <a:xfrm>
            <a:off x="1893213" y="2438162"/>
            <a:ext cx="5113020" cy="659368"/>
          </a:xfrm>
          <a:prstGeom prst="rect">
            <a:avLst/>
          </a:prstGeom>
          <a:noFill/>
          <a:ln/>
        </p:spPr>
        <p:txBody>
          <a:bodyPr wrap="square" rtlCol="0" anchor="t"/>
          <a:lstStyle/>
          <a:p>
            <a:pPr indent="0" marL="0">
              <a:lnSpc>
                <a:spcPts val="2596"/>
              </a:lnSpc>
              <a:buNone/>
            </a:pPr>
            <a:r>
              <a:rPr lang="en-US" sz="1623" dirty="0">
                <a:solidFill>
                  <a:srgbClr val="49495A"/>
                </a:solidFill>
                <a:latin typeface="Open Sans" pitchFamily="34" charset="0"/>
                <a:ea typeface="Open Sans" pitchFamily="34" charset="-122"/>
                <a:cs typeface="Open Sans" pitchFamily="34" charset="-120"/>
              </a:rPr>
              <a:t>Identifying the most frequently occurring words and phrases to determine the most important content.</a:t>
            </a:r>
            <a:endParaRPr lang="en-US" sz="1623" dirty="0"/>
          </a:p>
        </p:txBody>
      </p:sp>
      <p:sp>
        <p:nvSpPr>
          <p:cNvPr id="8" name="Text 6"/>
          <p:cNvSpPr/>
          <p:nvPr/>
        </p:nvSpPr>
        <p:spPr>
          <a:xfrm>
            <a:off x="1893213" y="3221117"/>
            <a:ext cx="5113020" cy="659368"/>
          </a:xfrm>
          <a:prstGeom prst="rect">
            <a:avLst/>
          </a:prstGeom>
          <a:noFill/>
          <a:ln/>
        </p:spPr>
        <p:txBody>
          <a:bodyPr wrap="square" rtlCol="0" anchor="t"/>
          <a:lstStyle/>
          <a:p>
            <a:pPr indent="0" marL="0">
              <a:lnSpc>
                <a:spcPts val="2596"/>
              </a:lnSpc>
              <a:buNone/>
            </a:pPr>
            <a:r>
              <a:rPr lang="en-US" sz="1623" b="1" dirty="0">
                <a:solidFill>
                  <a:srgbClr val="49495A"/>
                </a:solidFill>
                <a:latin typeface="Open Sans" pitchFamily="34" charset="0"/>
                <a:ea typeface="Open Sans" pitchFamily="34" charset="-122"/>
                <a:cs typeface="Open Sans" pitchFamily="34" charset="-120"/>
              </a:rPr>
              <a:t>TF-IDF (Term Frequency-Inverse Document Frequency)</a:t>
            </a:r>
            <a:endParaRPr lang="en-US" sz="1623" dirty="0"/>
          </a:p>
        </p:txBody>
      </p:sp>
      <p:sp>
        <p:nvSpPr>
          <p:cNvPr id="9" name="Shape 7"/>
          <p:cNvSpPr/>
          <p:nvPr/>
        </p:nvSpPr>
        <p:spPr>
          <a:xfrm>
            <a:off x="7418189" y="1786771"/>
            <a:ext cx="5524976" cy="2299692"/>
          </a:xfrm>
          <a:prstGeom prst="roundRect">
            <a:avLst>
              <a:gd name="adj" fmla="val 1344"/>
            </a:avLst>
          </a:prstGeom>
          <a:solidFill>
            <a:srgbClr val="EAE8F3"/>
          </a:solidFill>
          <a:ln/>
        </p:spPr>
      </p:sp>
      <p:sp>
        <p:nvSpPr>
          <p:cNvPr id="10" name="Text 8"/>
          <p:cNvSpPr/>
          <p:nvPr/>
        </p:nvSpPr>
        <p:spPr>
          <a:xfrm>
            <a:off x="7624167" y="1992749"/>
            <a:ext cx="2575679" cy="321826"/>
          </a:xfrm>
          <a:prstGeom prst="rect">
            <a:avLst/>
          </a:prstGeom>
          <a:noFill/>
          <a:ln/>
        </p:spPr>
        <p:txBody>
          <a:bodyPr wrap="none" rtlCol="0" anchor="t"/>
          <a:lstStyle/>
          <a:p>
            <a:pPr indent="0" marL="0">
              <a:lnSpc>
                <a:spcPts val="2535"/>
              </a:lnSpc>
              <a:buNone/>
            </a:pPr>
            <a:r>
              <a:rPr lang="en-US" sz="2028" dirty="0">
                <a:solidFill>
                  <a:srgbClr val="49495A"/>
                </a:solidFill>
                <a:latin typeface="Libre Baskerville" pitchFamily="34" charset="0"/>
                <a:ea typeface="Libre Baskerville" pitchFamily="34" charset="-122"/>
                <a:cs typeface="Libre Baskerville" pitchFamily="34" charset="-120"/>
              </a:rPr>
              <a:t>Semantic Analysis</a:t>
            </a:r>
            <a:endParaRPr lang="en-US" sz="2028" dirty="0"/>
          </a:p>
        </p:txBody>
      </p:sp>
      <p:sp>
        <p:nvSpPr>
          <p:cNvPr id="11" name="Text 9"/>
          <p:cNvSpPr/>
          <p:nvPr/>
        </p:nvSpPr>
        <p:spPr>
          <a:xfrm>
            <a:off x="7624167" y="2438162"/>
            <a:ext cx="5113020" cy="989052"/>
          </a:xfrm>
          <a:prstGeom prst="rect">
            <a:avLst/>
          </a:prstGeom>
          <a:noFill/>
          <a:ln/>
        </p:spPr>
        <p:txBody>
          <a:bodyPr wrap="square" rtlCol="0" anchor="t"/>
          <a:lstStyle/>
          <a:p>
            <a:pPr indent="0" marL="0">
              <a:lnSpc>
                <a:spcPts val="2596"/>
              </a:lnSpc>
              <a:buNone/>
            </a:pPr>
            <a:r>
              <a:rPr lang="en-US" sz="1623" dirty="0">
                <a:solidFill>
                  <a:srgbClr val="49495A"/>
                </a:solidFill>
                <a:latin typeface="Open Sans" pitchFamily="34" charset="0"/>
                <a:ea typeface="Open Sans" pitchFamily="34" charset="-122"/>
                <a:cs typeface="Open Sans" pitchFamily="34" charset="-120"/>
              </a:rPr>
              <a:t>Understanding the meaning and relationships between concepts to extract the most relevant information.</a:t>
            </a:r>
            <a:endParaRPr lang="en-US" sz="1623" dirty="0"/>
          </a:p>
        </p:txBody>
      </p:sp>
      <p:sp>
        <p:nvSpPr>
          <p:cNvPr id="12" name="Text 10"/>
          <p:cNvSpPr/>
          <p:nvPr/>
        </p:nvSpPr>
        <p:spPr>
          <a:xfrm>
            <a:off x="7624167" y="3550801"/>
            <a:ext cx="5113020" cy="329684"/>
          </a:xfrm>
          <a:prstGeom prst="rect">
            <a:avLst/>
          </a:prstGeom>
          <a:noFill/>
          <a:ln/>
        </p:spPr>
        <p:txBody>
          <a:bodyPr wrap="none" rtlCol="0" anchor="t"/>
          <a:lstStyle/>
          <a:p>
            <a:pPr indent="0" marL="0">
              <a:lnSpc>
                <a:spcPts val="2596"/>
              </a:lnSpc>
              <a:buNone/>
            </a:pPr>
            <a:r>
              <a:rPr lang="en-US" sz="1623" b="1" dirty="0">
                <a:solidFill>
                  <a:srgbClr val="49495A"/>
                </a:solidFill>
                <a:latin typeface="Open Sans" pitchFamily="34" charset="0"/>
                <a:ea typeface="Open Sans" pitchFamily="34" charset="-122"/>
                <a:cs typeface="Open Sans" pitchFamily="34" charset="-120"/>
              </a:rPr>
              <a:t>LSA (Latent Semantic Analysis)</a:t>
            </a:r>
            <a:endParaRPr lang="en-US" sz="1623" dirty="0"/>
          </a:p>
        </p:txBody>
      </p:sp>
      <p:sp>
        <p:nvSpPr>
          <p:cNvPr id="13" name="Shape 11"/>
          <p:cNvSpPr/>
          <p:nvPr/>
        </p:nvSpPr>
        <p:spPr>
          <a:xfrm>
            <a:off x="1687235" y="4292441"/>
            <a:ext cx="5524976" cy="3206234"/>
          </a:xfrm>
          <a:prstGeom prst="roundRect">
            <a:avLst>
              <a:gd name="adj" fmla="val 964"/>
            </a:avLst>
          </a:prstGeom>
          <a:solidFill>
            <a:srgbClr val="EAE8F3"/>
          </a:solidFill>
          <a:ln/>
        </p:spPr>
      </p:sp>
      <p:sp>
        <p:nvSpPr>
          <p:cNvPr id="14" name="Text 12"/>
          <p:cNvSpPr/>
          <p:nvPr/>
        </p:nvSpPr>
        <p:spPr>
          <a:xfrm>
            <a:off x="1893213" y="4498419"/>
            <a:ext cx="2575679" cy="321826"/>
          </a:xfrm>
          <a:prstGeom prst="rect">
            <a:avLst/>
          </a:prstGeom>
          <a:noFill/>
          <a:ln/>
        </p:spPr>
        <p:txBody>
          <a:bodyPr wrap="none" rtlCol="0" anchor="t"/>
          <a:lstStyle/>
          <a:p>
            <a:pPr indent="0" marL="0">
              <a:lnSpc>
                <a:spcPts val="2535"/>
              </a:lnSpc>
              <a:buNone/>
            </a:pPr>
            <a:r>
              <a:rPr lang="en-US" sz="2028" dirty="0">
                <a:solidFill>
                  <a:srgbClr val="49495A"/>
                </a:solidFill>
                <a:latin typeface="Libre Baskerville" pitchFamily="34" charset="0"/>
                <a:ea typeface="Libre Baskerville" pitchFamily="34" charset="-122"/>
                <a:cs typeface="Libre Baskerville" pitchFamily="34" charset="-120"/>
              </a:rPr>
              <a:t>Machine Learning</a:t>
            </a:r>
            <a:endParaRPr lang="en-US" sz="2028" dirty="0"/>
          </a:p>
        </p:txBody>
      </p:sp>
      <p:sp>
        <p:nvSpPr>
          <p:cNvPr id="15" name="Text 13"/>
          <p:cNvSpPr/>
          <p:nvPr/>
        </p:nvSpPr>
        <p:spPr>
          <a:xfrm>
            <a:off x="1893213" y="4943832"/>
            <a:ext cx="5113020" cy="659368"/>
          </a:xfrm>
          <a:prstGeom prst="rect">
            <a:avLst/>
          </a:prstGeom>
          <a:noFill/>
          <a:ln/>
        </p:spPr>
        <p:txBody>
          <a:bodyPr wrap="square" rtlCol="0" anchor="t"/>
          <a:lstStyle/>
          <a:p>
            <a:pPr indent="0" marL="0">
              <a:lnSpc>
                <a:spcPts val="2596"/>
              </a:lnSpc>
              <a:buNone/>
            </a:pPr>
            <a:r>
              <a:rPr lang="en-US" sz="1623" dirty="0">
                <a:solidFill>
                  <a:srgbClr val="49495A"/>
                </a:solidFill>
                <a:latin typeface="Open Sans" pitchFamily="34" charset="0"/>
                <a:ea typeface="Open Sans" pitchFamily="34" charset="-122"/>
                <a:cs typeface="Open Sans" pitchFamily="34" charset="-120"/>
              </a:rPr>
              <a:t>Leveraging advanced algorithms to learn patterns and generate summaries based on training data.</a:t>
            </a:r>
            <a:endParaRPr lang="en-US" sz="1623" dirty="0"/>
          </a:p>
        </p:txBody>
      </p:sp>
      <p:sp>
        <p:nvSpPr>
          <p:cNvPr id="16" name="Text 14"/>
          <p:cNvSpPr/>
          <p:nvPr/>
        </p:nvSpPr>
        <p:spPr>
          <a:xfrm>
            <a:off x="1893213" y="5726787"/>
            <a:ext cx="5113020" cy="659368"/>
          </a:xfrm>
          <a:prstGeom prst="rect">
            <a:avLst/>
          </a:prstGeom>
          <a:noFill/>
          <a:ln/>
        </p:spPr>
        <p:txBody>
          <a:bodyPr wrap="square" rtlCol="0" anchor="t"/>
          <a:lstStyle/>
          <a:p>
            <a:pPr indent="0" marL="0">
              <a:lnSpc>
                <a:spcPts val="2596"/>
              </a:lnSpc>
              <a:buNone/>
            </a:pPr>
            <a:r>
              <a:rPr lang="en-US" sz="1623" b="1" dirty="0">
                <a:solidFill>
                  <a:srgbClr val="49495A"/>
                </a:solidFill>
                <a:latin typeface="Open Sans" pitchFamily="34" charset="0"/>
                <a:ea typeface="Open Sans" pitchFamily="34" charset="-122"/>
                <a:cs typeface="Open Sans" pitchFamily="34" charset="-120"/>
              </a:rPr>
              <a:t>BERT (Bidirectional Encoder Representations from Transformers)</a:t>
            </a:r>
            <a:endParaRPr lang="en-US" sz="1623" dirty="0"/>
          </a:p>
        </p:txBody>
      </p:sp>
      <p:sp>
        <p:nvSpPr>
          <p:cNvPr id="17" name="Text 15"/>
          <p:cNvSpPr/>
          <p:nvPr/>
        </p:nvSpPr>
        <p:spPr>
          <a:xfrm>
            <a:off x="1893213" y="6509742"/>
            <a:ext cx="5113020" cy="329684"/>
          </a:xfrm>
          <a:prstGeom prst="rect">
            <a:avLst/>
          </a:prstGeom>
          <a:noFill/>
          <a:ln/>
        </p:spPr>
        <p:txBody>
          <a:bodyPr wrap="none" rtlCol="0" anchor="t"/>
          <a:lstStyle/>
          <a:p>
            <a:pPr indent="0" marL="0">
              <a:lnSpc>
                <a:spcPts val="2596"/>
              </a:lnSpc>
              <a:buNone/>
            </a:pPr>
            <a:r>
              <a:rPr lang="en-US" sz="1623" b="1" dirty="0">
                <a:solidFill>
                  <a:srgbClr val="49495A"/>
                </a:solidFill>
                <a:latin typeface="Open Sans" pitchFamily="34" charset="0"/>
                <a:ea typeface="Open Sans" pitchFamily="34" charset="-122"/>
                <a:cs typeface="Open Sans" pitchFamily="34" charset="-120"/>
              </a:rPr>
              <a:t>T5 (Text-To-Text Transfer Transformer)</a:t>
            </a:r>
            <a:endParaRPr lang="en-US" sz="1623" dirty="0"/>
          </a:p>
        </p:txBody>
      </p:sp>
      <p:sp>
        <p:nvSpPr>
          <p:cNvPr id="18" name="Text 16"/>
          <p:cNvSpPr/>
          <p:nvPr/>
        </p:nvSpPr>
        <p:spPr>
          <a:xfrm>
            <a:off x="1893213" y="6963013"/>
            <a:ext cx="5113020" cy="329684"/>
          </a:xfrm>
          <a:prstGeom prst="rect">
            <a:avLst/>
          </a:prstGeom>
          <a:noFill/>
          <a:ln/>
        </p:spPr>
        <p:txBody>
          <a:bodyPr wrap="none" rtlCol="0" anchor="t"/>
          <a:lstStyle/>
          <a:p>
            <a:pPr indent="0" marL="0">
              <a:lnSpc>
                <a:spcPts val="2596"/>
              </a:lnSpc>
              <a:buNone/>
            </a:pPr>
            <a:r>
              <a:rPr lang="en-US" sz="1623" b="1" dirty="0">
                <a:solidFill>
                  <a:srgbClr val="49495A"/>
                </a:solidFill>
                <a:latin typeface="Open Sans" pitchFamily="34" charset="0"/>
                <a:ea typeface="Open Sans" pitchFamily="34" charset="-122"/>
                <a:cs typeface="Open Sans" pitchFamily="34" charset="-120"/>
              </a:rPr>
              <a:t>Pegasus</a:t>
            </a:r>
            <a:endParaRPr lang="en-US" sz="1623" dirty="0"/>
          </a:p>
        </p:txBody>
      </p:sp>
      <p:sp>
        <p:nvSpPr>
          <p:cNvPr id="19" name="Shape 17"/>
          <p:cNvSpPr/>
          <p:nvPr/>
        </p:nvSpPr>
        <p:spPr>
          <a:xfrm>
            <a:off x="7418189" y="4292441"/>
            <a:ext cx="5524976" cy="3206234"/>
          </a:xfrm>
          <a:prstGeom prst="roundRect">
            <a:avLst>
              <a:gd name="adj" fmla="val 964"/>
            </a:avLst>
          </a:prstGeom>
          <a:solidFill>
            <a:srgbClr val="EAE8F3"/>
          </a:solidFill>
          <a:ln/>
        </p:spPr>
      </p:sp>
      <p:sp>
        <p:nvSpPr>
          <p:cNvPr id="20" name="Text 18"/>
          <p:cNvSpPr/>
          <p:nvPr/>
        </p:nvSpPr>
        <p:spPr>
          <a:xfrm>
            <a:off x="7624167" y="4498419"/>
            <a:ext cx="2939772" cy="321826"/>
          </a:xfrm>
          <a:prstGeom prst="rect">
            <a:avLst/>
          </a:prstGeom>
          <a:noFill/>
          <a:ln/>
        </p:spPr>
        <p:txBody>
          <a:bodyPr wrap="none" rtlCol="0" anchor="t"/>
          <a:lstStyle/>
          <a:p>
            <a:pPr indent="0" marL="0">
              <a:lnSpc>
                <a:spcPts val="2535"/>
              </a:lnSpc>
              <a:buNone/>
            </a:pPr>
            <a:r>
              <a:rPr lang="en-US" sz="2028" dirty="0">
                <a:solidFill>
                  <a:srgbClr val="49495A"/>
                </a:solidFill>
                <a:latin typeface="Libre Baskerville" pitchFamily="34" charset="0"/>
                <a:ea typeface="Libre Baskerville" pitchFamily="34" charset="-122"/>
                <a:cs typeface="Libre Baskerville" pitchFamily="34" charset="-120"/>
              </a:rPr>
              <a:t>Graph-based Methods</a:t>
            </a:r>
            <a:endParaRPr lang="en-US" sz="2028" dirty="0"/>
          </a:p>
        </p:txBody>
      </p:sp>
      <p:sp>
        <p:nvSpPr>
          <p:cNvPr id="21" name="Text 19"/>
          <p:cNvSpPr/>
          <p:nvPr/>
        </p:nvSpPr>
        <p:spPr>
          <a:xfrm>
            <a:off x="7624167" y="4943832"/>
            <a:ext cx="5113020" cy="989052"/>
          </a:xfrm>
          <a:prstGeom prst="rect">
            <a:avLst/>
          </a:prstGeom>
          <a:noFill/>
          <a:ln/>
        </p:spPr>
        <p:txBody>
          <a:bodyPr wrap="square" rtlCol="0" anchor="t"/>
          <a:lstStyle/>
          <a:p>
            <a:pPr indent="0" marL="0">
              <a:lnSpc>
                <a:spcPts val="2596"/>
              </a:lnSpc>
              <a:buNone/>
            </a:pPr>
            <a:r>
              <a:rPr lang="en-US" sz="1623" dirty="0">
                <a:solidFill>
                  <a:srgbClr val="49495A"/>
                </a:solidFill>
                <a:latin typeface="Open Sans" pitchFamily="34" charset="0"/>
                <a:ea typeface="Open Sans" pitchFamily="34" charset="-122"/>
                <a:cs typeface="Open Sans" pitchFamily="34" charset="-120"/>
              </a:rPr>
              <a:t>Modeling the text as a graph and using network analysis to identify the most central and influential components.</a:t>
            </a:r>
            <a:endParaRPr lang="en-US" sz="1623" dirty="0"/>
          </a:p>
        </p:txBody>
      </p:sp>
      <p:sp>
        <p:nvSpPr>
          <p:cNvPr id="22" name="Text 20"/>
          <p:cNvSpPr/>
          <p:nvPr/>
        </p:nvSpPr>
        <p:spPr>
          <a:xfrm>
            <a:off x="7624167" y="6056471"/>
            <a:ext cx="5113020" cy="329684"/>
          </a:xfrm>
          <a:prstGeom prst="rect">
            <a:avLst/>
          </a:prstGeom>
          <a:noFill/>
          <a:ln/>
        </p:spPr>
        <p:txBody>
          <a:bodyPr wrap="none" rtlCol="0" anchor="t"/>
          <a:lstStyle/>
          <a:p>
            <a:pPr indent="0" marL="0">
              <a:lnSpc>
                <a:spcPts val="2596"/>
              </a:lnSpc>
              <a:buNone/>
            </a:pPr>
            <a:r>
              <a:rPr lang="en-US" sz="1623" b="1" dirty="0">
                <a:solidFill>
                  <a:srgbClr val="49495A"/>
                </a:solidFill>
                <a:latin typeface="Open Sans" pitchFamily="34" charset="0"/>
                <a:ea typeface="Open Sans" pitchFamily="34" charset="-122"/>
                <a:cs typeface="Open Sans" pitchFamily="34" charset="-120"/>
              </a:rPr>
              <a:t>TextRank</a:t>
            </a:r>
            <a:endParaRPr lang="en-US" sz="1623" dirty="0"/>
          </a:p>
        </p:txBody>
      </p:sp>
      <p:pic>
        <p:nvPicPr>
          <p:cNvPr id="23" name="Image 0" descr="preencoded.png">
            <a:hlinkClick r:id="rId2" tooltip=""/>
          </p:cNvPr>
          <p:cNvPicPr>
            <a:picLocks noChangeAspect="1"/>
          </p:cNvPicPr>
          <p:nvPr/>
        </p:nvPicPr>
        <p:blipFill>
          <a:blip r:embed="rId1"/>
          <a:stretch>
            <a:fillRect/>
          </a:stretch>
        </p:blipFill>
        <p:spPr>
          <a:xfrm>
            <a:off x="12242153" y="7589520"/>
            <a:ext cx="2296807" cy="54864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4F0FF"/>
          </a:solidFill>
          <a:ln/>
        </p:spPr>
      </p:sp>
      <p:sp>
        <p:nvSpPr>
          <p:cNvPr id="3" name="Shape 1"/>
          <p:cNvSpPr/>
          <p:nvPr/>
        </p:nvSpPr>
        <p:spPr>
          <a:xfrm>
            <a:off x="0" y="0"/>
            <a:ext cx="14630400" cy="8229600"/>
          </a:xfrm>
          <a:prstGeom prst="rect">
            <a:avLst/>
          </a:prstGeom>
          <a:solidFill>
            <a:srgbClr val="FBFAFF"/>
          </a:solidFill>
          <a:ln/>
        </p:spPr>
      </p:sp>
      <p:sp>
        <p:nvSpPr>
          <p:cNvPr id="4" name="Text 2"/>
          <p:cNvSpPr/>
          <p:nvPr/>
        </p:nvSpPr>
        <p:spPr>
          <a:xfrm>
            <a:off x="1785580" y="557213"/>
            <a:ext cx="5061466" cy="632579"/>
          </a:xfrm>
          <a:prstGeom prst="rect">
            <a:avLst/>
          </a:prstGeom>
          <a:noFill/>
          <a:ln/>
        </p:spPr>
        <p:txBody>
          <a:bodyPr wrap="none" rtlCol="0" anchor="t"/>
          <a:lstStyle/>
          <a:p>
            <a:pPr indent="0" marL="0">
              <a:lnSpc>
                <a:spcPts val="4982"/>
              </a:lnSpc>
              <a:buNone/>
            </a:pPr>
            <a:r>
              <a:rPr lang="en-US" sz="3985" dirty="0">
                <a:solidFill>
                  <a:srgbClr val="403CCF"/>
                </a:solidFill>
                <a:latin typeface="Libre Baskerville" pitchFamily="34" charset="0"/>
                <a:ea typeface="Libre Baskerville" pitchFamily="34" charset="-122"/>
                <a:cs typeface="Libre Baskerville" pitchFamily="34" charset="-120"/>
              </a:rPr>
              <a:t>System Design</a:t>
            </a:r>
            <a:endParaRPr lang="en-US" sz="3985" dirty="0"/>
          </a:p>
        </p:txBody>
      </p:sp>
      <p:sp>
        <p:nvSpPr>
          <p:cNvPr id="5" name="Text 3"/>
          <p:cNvSpPr/>
          <p:nvPr/>
        </p:nvSpPr>
        <p:spPr>
          <a:xfrm>
            <a:off x="1785580" y="1594604"/>
            <a:ext cx="11059239" cy="323850"/>
          </a:xfrm>
          <a:prstGeom prst="rect">
            <a:avLst/>
          </a:prstGeom>
          <a:noFill/>
          <a:ln/>
        </p:spPr>
        <p:txBody>
          <a:bodyPr wrap="none" rtlCol="0" anchor="t"/>
          <a:lstStyle/>
          <a:p>
            <a:pPr indent="0" marL="0">
              <a:lnSpc>
                <a:spcPts val="2551"/>
              </a:lnSpc>
              <a:buNone/>
            </a:pPr>
            <a:r>
              <a:rPr lang="en-US" sz="1594" b="1" dirty="0">
                <a:solidFill>
                  <a:srgbClr val="5955EB"/>
                </a:solidFill>
                <a:latin typeface="Open Sans" pitchFamily="34" charset="0"/>
                <a:ea typeface="Open Sans" pitchFamily="34" charset="-122"/>
                <a:cs typeface="Open Sans" pitchFamily="34" charset="-120"/>
              </a:rPr>
              <a:t>Data Collection/Preprocessing</a:t>
            </a:r>
            <a:endParaRPr lang="en-US" sz="1594" dirty="0"/>
          </a:p>
        </p:txBody>
      </p:sp>
      <p:sp>
        <p:nvSpPr>
          <p:cNvPr id="6" name="Text 4"/>
          <p:cNvSpPr/>
          <p:nvPr/>
        </p:nvSpPr>
        <p:spPr>
          <a:xfrm>
            <a:off x="2109430" y="2146221"/>
            <a:ext cx="10735389" cy="323850"/>
          </a:xfrm>
          <a:prstGeom prst="rect">
            <a:avLst/>
          </a:prstGeom>
          <a:noFill/>
          <a:ln/>
        </p:spPr>
        <p:txBody>
          <a:bodyPr wrap="none" rtlCol="0" anchor="t"/>
          <a:lstStyle/>
          <a:p>
            <a:pPr algn="l" marL="342900" indent="-342900">
              <a:lnSpc>
                <a:spcPts val="2551"/>
              </a:lnSpc>
              <a:buSzPct val="100000"/>
              <a:buChar char="•"/>
            </a:pPr>
            <a:r>
              <a:rPr lang="en-US" sz="1594" b="1" dirty="0">
                <a:solidFill>
                  <a:srgbClr val="49495A"/>
                </a:solidFill>
                <a:latin typeface="Open Sans" pitchFamily="34" charset="0"/>
                <a:ea typeface="Open Sans" pitchFamily="34" charset="-122"/>
                <a:cs typeface="Open Sans" pitchFamily="34" charset="-120"/>
              </a:rPr>
              <a:t>Preprocessing</a:t>
            </a:r>
            <a:pPr algn="l" indent="0" marL="0">
              <a:lnSpc>
                <a:spcPts val="2551"/>
              </a:lnSpc>
              <a:buNone/>
            </a:pPr>
            <a:r>
              <a:rPr lang="en-US" sz="1594" dirty="0">
                <a:solidFill>
                  <a:srgbClr val="49495A"/>
                </a:solidFill>
                <a:latin typeface="Open Sans" pitchFamily="34" charset="0"/>
                <a:ea typeface="Open Sans" pitchFamily="34" charset="-122"/>
                <a:cs typeface="Open Sans" pitchFamily="34" charset="-120"/>
              </a:rPr>
              <a:t>: Tokenization, stop word removal, text cleaning.</a:t>
            </a:r>
            <a:endParaRPr lang="en-US" sz="1594" dirty="0"/>
          </a:p>
        </p:txBody>
      </p:sp>
      <p:sp>
        <p:nvSpPr>
          <p:cNvPr id="7" name="Text 5"/>
          <p:cNvSpPr/>
          <p:nvPr/>
        </p:nvSpPr>
        <p:spPr>
          <a:xfrm>
            <a:off x="1785580" y="2697837"/>
            <a:ext cx="11059239" cy="323850"/>
          </a:xfrm>
          <a:prstGeom prst="rect">
            <a:avLst/>
          </a:prstGeom>
          <a:noFill/>
          <a:ln/>
        </p:spPr>
        <p:txBody>
          <a:bodyPr wrap="none" rtlCol="0" anchor="t"/>
          <a:lstStyle/>
          <a:p>
            <a:pPr indent="0" marL="0">
              <a:lnSpc>
                <a:spcPts val="2551"/>
              </a:lnSpc>
              <a:buNone/>
            </a:pPr>
            <a:r>
              <a:rPr lang="en-US" sz="1594" b="1" dirty="0">
                <a:solidFill>
                  <a:srgbClr val="5955EB"/>
                </a:solidFill>
                <a:latin typeface="Open Sans" pitchFamily="34" charset="0"/>
                <a:ea typeface="Open Sans" pitchFamily="34" charset="-122"/>
                <a:cs typeface="Open Sans" pitchFamily="34" charset="-120"/>
              </a:rPr>
              <a:t>Feature Extraction</a:t>
            </a:r>
            <a:endParaRPr lang="en-US" sz="1594" dirty="0"/>
          </a:p>
        </p:txBody>
      </p:sp>
      <p:sp>
        <p:nvSpPr>
          <p:cNvPr id="8" name="Text 6"/>
          <p:cNvSpPr/>
          <p:nvPr/>
        </p:nvSpPr>
        <p:spPr>
          <a:xfrm>
            <a:off x="2109430" y="3249454"/>
            <a:ext cx="10735389" cy="323850"/>
          </a:xfrm>
          <a:prstGeom prst="rect">
            <a:avLst/>
          </a:prstGeom>
          <a:noFill/>
          <a:ln/>
        </p:spPr>
        <p:txBody>
          <a:bodyPr wrap="none" rtlCol="0" anchor="t"/>
          <a:lstStyle/>
          <a:p>
            <a:pPr algn="l" marL="342900" indent="-342900">
              <a:lnSpc>
                <a:spcPts val="2551"/>
              </a:lnSpc>
              <a:buSzPct val="100000"/>
              <a:buChar char="•"/>
            </a:pPr>
            <a:r>
              <a:rPr lang="en-US" sz="1594" b="1" dirty="0">
                <a:solidFill>
                  <a:srgbClr val="49495A"/>
                </a:solidFill>
                <a:latin typeface="Open Sans" pitchFamily="34" charset="0"/>
                <a:ea typeface="Open Sans" pitchFamily="34" charset="-122"/>
                <a:cs typeface="Open Sans" pitchFamily="34" charset="-120"/>
              </a:rPr>
              <a:t>Sentence Embeddings</a:t>
            </a:r>
            <a:pPr algn="l" indent="0" marL="0">
              <a:lnSpc>
                <a:spcPts val="2551"/>
              </a:lnSpc>
              <a:buNone/>
            </a:pPr>
            <a:r>
              <a:rPr lang="en-US" sz="1594" dirty="0">
                <a:solidFill>
                  <a:srgbClr val="49495A"/>
                </a:solidFill>
                <a:latin typeface="Open Sans" pitchFamily="34" charset="0"/>
                <a:ea typeface="Open Sans" pitchFamily="34" charset="-122"/>
                <a:cs typeface="Open Sans" pitchFamily="34" charset="-120"/>
              </a:rPr>
              <a:t>: Using BERT or similar models for embeddings.</a:t>
            </a:r>
            <a:endParaRPr lang="en-US" sz="1594" dirty="0"/>
          </a:p>
        </p:txBody>
      </p:sp>
      <p:sp>
        <p:nvSpPr>
          <p:cNvPr id="9" name="Text 7"/>
          <p:cNvSpPr/>
          <p:nvPr/>
        </p:nvSpPr>
        <p:spPr>
          <a:xfrm>
            <a:off x="1785580" y="3801070"/>
            <a:ext cx="11059239" cy="323850"/>
          </a:xfrm>
          <a:prstGeom prst="rect">
            <a:avLst/>
          </a:prstGeom>
          <a:noFill/>
          <a:ln/>
        </p:spPr>
        <p:txBody>
          <a:bodyPr wrap="none" rtlCol="0" anchor="t"/>
          <a:lstStyle/>
          <a:p>
            <a:pPr indent="0" marL="0">
              <a:lnSpc>
                <a:spcPts val="2551"/>
              </a:lnSpc>
              <a:buNone/>
            </a:pPr>
            <a:r>
              <a:rPr lang="en-US" sz="1594" b="1" dirty="0">
                <a:solidFill>
                  <a:srgbClr val="5955EB"/>
                </a:solidFill>
                <a:latin typeface="Open Sans" pitchFamily="34" charset="0"/>
                <a:ea typeface="Open Sans" pitchFamily="34" charset="-122"/>
                <a:cs typeface="Open Sans" pitchFamily="34" charset="-120"/>
              </a:rPr>
              <a:t>Summarization Methods</a:t>
            </a:r>
            <a:endParaRPr lang="en-US" sz="1594" dirty="0"/>
          </a:p>
        </p:txBody>
      </p:sp>
      <p:sp>
        <p:nvSpPr>
          <p:cNvPr id="10" name="Text 8"/>
          <p:cNvSpPr/>
          <p:nvPr/>
        </p:nvSpPr>
        <p:spPr>
          <a:xfrm>
            <a:off x="2109430" y="4352687"/>
            <a:ext cx="10735389" cy="323850"/>
          </a:xfrm>
          <a:prstGeom prst="rect">
            <a:avLst/>
          </a:prstGeom>
          <a:noFill/>
          <a:ln/>
        </p:spPr>
        <p:txBody>
          <a:bodyPr wrap="none" rtlCol="0" anchor="t"/>
          <a:lstStyle/>
          <a:p>
            <a:pPr algn="l" marL="342900" indent="-342900">
              <a:lnSpc>
                <a:spcPts val="2551"/>
              </a:lnSpc>
              <a:buSzPct val="100000"/>
              <a:buChar char="•"/>
            </a:pPr>
            <a:r>
              <a:rPr lang="en-US" sz="1594" b="1" dirty="0">
                <a:solidFill>
                  <a:srgbClr val="49495A"/>
                </a:solidFill>
                <a:latin typeface="Open Sans" pitchFamily="34" charset="0"/>
                <a:ea typeface="Open Sans" pitchFamily="34" charset="-122"/>
                <a:cs typeface="Open Sans" pitchFamily="34" charset="-120"/>
              </a:rPr>
              <a:t>Traditional Methods</a:t>
            </a:r>
            <a:pPr algn="l" indent="0" marL="0">
              <a:lnSpc>
                <a:spcPts val="2551"/>
              </a:lnSpc>
              <a:buNone/>
            </a:pPr>
            <a:r>
              <a:rPr lang="en-US" sz="1594" dirty="0">
                <a:solidFill>
                  <a:srgbClr val="49495A"/>
                </a:solidFill>
                <a:latin typeface="Open Sans" pitchFamily="34" charset="0"/>
                <a:ea typeface="Open Sans" pitchFamily="34" charset="-122"/>
                <a:cs typeface="Open Sans" pitchFamily="34" charset="-120"/>
              </a:rPr>
              <a:t>: TF-IDF, TextRank, LSA.</a:t>
            </a:r>
            <a:endParaRPr lang="en-US" sz="1594" dirty="0"/>
          </a:p>
        </p:txBody>
      </p:sp>
      <p:sp>
        <p:nvSpPr>
          <p:cNvPr id="11" name="Text 9"/>
          <p:cNvSpPr/>
          <p:nvPr/>
        </p:nvSpPr>
        <p:spPr>
          <a:xfrm>
            <a:off x="2109430" y="4747379"/>
            <a:ext cx="10735389" cy="323850"/>
          </a:xfrm>
          <a:prstGeom prst="rect">
            <a:avLst/>
          </a:prstGeom>
          <a:noFill/>
          <a:ln/>
        </p:spPr>
        <p:txBody>
          <a:bodyPr wrap="none" rtlCol="0" anchor="t"/>
          <a:lstStyle/>
          <a:p>
            <a:pPr algn="l" marL="342900" indent="-342900">
              <a:lnSpc>
                <a:spcPts val="2551"/>
              </a:lnSpc>
              <a:buSzPct val="100000"/>
              <a:buChar char="•"/>
            </a:pPr>
            <a:r>
              <a:rPr lang="en-US" sz="1594" b="1" dirty="0">
                <a:solidFill>
                  <a:srgbClr val="49495A"/>
                </a:solidFill>
                <a:latin typeface="Open Sans" pitchFamily="34" charset="0"/>
                <a:ea typeface="Open Sans" pitchFamily="34" charset="-122"/>
                <a:cs typeface="Open Sans" pitchFamily="34" charset="-120"/>
              </a:rPr>
              <a:t>Machine Learning Models</a:t>
            </a:r>
            <a:pPr algn="l" indent="0" marL="0">
              <a:lnSpc>
                <a:spcPts val="2551"/>
              </a:lnSpc>
              <a:buNone/>
            </a:pPr>
            <a:r>
              <a:rPr lang="en-US" sz="1594" dirty="0">
                <a:solidFill>
                  <a:srgbClr val="49495A"/>
                </a:solidFill>
                <a:latin typeface="Open Sans" pitchFamily="34" charset="0"/>
                <a:ea typeface="Open Sans" pitchFamily="34" charset="-122"/>
                <a:cs typeface="Open Sans" pitchFamily="34" charset="-120"/>
              </a:rPr>
              <a:t>: BERT, T5, Pegasus.</a:t>
            </a:r>
            <a:endParaRPr lang="en-US" sz="1594" dirty="0"/>
          </a:p>
        </p:txBody>
      </p:sp>
      <p:sp>
        <p:nvSpPr>
          <p:cNvPr id="12" name="Text 10"/>
          <p:cNvSpPr/>
          <p:nvPr/>
        </p:nvSpPr>
        <p:spPr>
          <a:xfrm>
            <a:off x="1785580" y="5298996"/>
            <a:ext cx="11059239" cy="323850"/>
          </a:xfrm>
          <a:prstGeom prst="rect">
            <a:avLst/>
          </a:prstGeom>
          <a:noFill/>
          <a:ln/>
        </p:spPr>
        <p:txBody>
          <a:bodyPr wrap="none" rtlCol="0" anchor="t"/>
          <a:lstStyle/>
          <a:p>
            <a:pPr indent="0" marL="0">
              <a:lnSpc>
                <a:spcPts val="2551"/>
              </a:lnSpc>
              <a:buNone/>
            </a:pPr>
            <a:r>
              <a:rPr lang="en-US" sz="1594" b="1" dirty="0">
                <a:solidFill>
                  <a:srgbClr val="5955EB"/>
                </a:solidFill>
                <a:latin typeface="Open Sans" pitchFamily="34" charset="0"/>
                <a:ea typeface="Open Sans" pitchFamily="34" charset="-122"/>
                <a:cs typeface="Open Sans" pitchFamily="34" charset="-120"/>
              </a:rPr>
              <a:t>Postprocessing</a:t>
            </a:r>
            <a:endParaRPr lang="en-US" sz="1594" dirty="0"/>
          </a:p>
        </p:txBody>
      </p:sp>
      <p:sp>
        <p:nvSpPr>
          <p:cNvPr id="13" name="Text 11"/>
          <p:cNvSpPr/>
          <p:nvPr/>
        </p:nvSpPr>
        <p:spPr>
          <a:xfrm>
            <a:off x="2109430" y="5850612"/>
            <a:ext cx="10735389" cy="323850"/>
          </a:xfrm>
          <a:prstGeom prst="rect">
            <a:avLst/>
          </a:prstGeom>
          <a:noFill/>
          <a:ln/>
        </p:spPr>
        <p:txBody>
          <a:bodyPr wrap="none" rtlCol="0" anchor="t"/>
          <a:lstStyle/>
          <a:p>
            <a:pPr algn="l" marL="342900" indent="-342900">
              <a:lnSpc>
                <a:spcPts val="2551"/>
              </a:lnSpc>
              <a:buSzPct val="100000"/>
              <a:buChar char="•"/>
            </a:pPr>
            <a:r>
              <a:rPr lang="en-US" sz="1594" b="1" dirty="0">
                <a:solidFill>
                  <a:srgbClr val="49495A"/>
                </a:solidFill>
                <a:latin typeface="Open Sans" pitchFamily="34" charset="0"/>
                <a:ea typeface="Open Sans" pitchFamily="34" charset="-122"/>
                <a:cs typeface="Open Sans" pitchFamily="34" charset="-120"/>
              </a:rPr>
              <a:t>Sentence Selection</a:t>
            </a:r>
            <a:pPr algn="l" indent="0" marL="0">
              <a:lnSpc>
                <a:spcPts val="2551"/>
              </a:lnSpc>
              <a:buNone/>
            </a:pPr>
            <a:r>
              <a:rPr lang="en-US" sz="1594" dirty="0">
                <a:solidFill>
                  <a:srgbClr val="49495A"/>
                </a:solidFill>
                <a:latin typeface="Open Sans" pitchFamily="34" charset="0"/>
                <a:ea typeface="Open Sans" pitchFamily="34" charset="-122"/>
                <a:cs typeface="Open Sans" pitchFamily="34" charset="-120"/>
              </a:rPr>
              <a:t>: For extractive summarization.</a:t>
            </a:r>
            <a:endParaRPr lang="en-US" sz="1594" dirty="0"/>
          </a:p>
        </p:txBody>
      </p:sp>
      <p:sp>
        <p:nvSpPr>
          <p:cNvPr id="14" name="Text 12"/>
          <p:cNvSpPr/>
          <p:nvPr/>
        </p:nvSpPr>
        <p:spPr>
          <a:xfrm>
            <a:off x="2109430" y="6245304"/>
            <a:ext cx="10735389" cy="323850"/>
          </a:xfrm>
          <a:prstGeom prst="rect">
            <a:avLst/>
          </a:prstGeom>
          <a:noFill/>
          <a:ln/>
        </p:spPr>
        <p:txBody>
          <a:bodyPr wrap="none" rtlCol="0" anchor="t"/>
          <a:lstStyle/>
          <a:p>
            <a:pPr algn="l" marL="342900" indent="-342900">
              <a:lnSpc>
                <a:spcPts val="2551"/>
              </a:lnSpc>
              <a:buSzPct val="100000"/>
              <a:buChar char="•"/>
            </a:pPr>
            <a:r>
              <a:rPr lang="en-US" sz="1594" b="1" dirty="0">
                <a:solidFill>
                  <a:srgbClr val="49495A"/>
                </a:solidFill>
                <a:latin typeface="Open Sans" pitchFamily="34" charset="0"/>
                <a:ea typeface="Open Sans" pitchFamily="34" charset="-122"/>
                <a:cs typeface="Open Sans" pitchFamily="34" charset="-120"/>
              </a:rPr>
              <a:t>Text Generation</a:t>
            </a:r>
            <a:pPr algn="l" indent="0" marL="0">
              <a:lnSpc>
                <a:spcPts val="2551"/>
              </a:lnSpc>
              <a:buNone/>
            </a:pPr>
            <a:r>
              <a:rPr lang="en-US" sz="1594" dirty="0">
                <a:solidFill>
                  <a:srgbClr val="49495A"/>
                </a:solidFill>
                <a:latin typeface="Open Sans" pitchFamily="34" charset="0"/>
                <a:ea typeface="Open Sans" pitchFamily="34" charset="-122"/>
                <a:cs typeface="Open Sans" pitchFamily="34" charset="-120"/>
              </a:rPr>
              <a:t>: For abstractive summarization.</a:t>
            </a:r>
            <a:endParaRPr lang="en-US" sz="1594" dirty="0"/>
          </a:p>
        </p:txBody>
      </p:sp>
      <p:sp>
        <p:nvSpPr>
          <p:cNvPr id="15" name="Text 13"/>
          <p:cNvSpPr/>
          <p:nvPr/>
        </p:nvSpPr>
        <p:spPr>
          <a:xfrm>
            <a:off x="1785580" y="6796921"/>
            <a:ext cx="11059239" cy="323850"/>
          </a:xfrm>
          <a:prstGeom prst="rect">
            <a:avLst/>
          </a:prstGeom>
          <a:noFill/>
          <a:ln/>
        </p:spPr>
        <p:txBody>
          <a:bodyPr wrap="none" rtlCol="0" anchor="t"/>
          <a:lstStyle/>
          <a:p>
            <a:pPr indent="0" marL="0">
              <a:lnSpc>
                <a:spcPts val="2551"/>
              </a:lnSpc>
              <a:buNone/>
            </a:pPr>
            <a:r>
              <a:rPr lang="en-US" sz="1594" b="1" dirty="0">
                <a:solidFill>
                  <a:srgbClr val="5955EB"/>
                </a:solidFill>
                <a:latin typeface="Open Sans" pitchFamily="34" charset="0"/>
                <a:ea typeface="Open Sans" pitchFamily="34" charset="-122"/>
                <a:cs typeface="Open Sans" pitchFamily="34" charset="-120"/>
              </a:rPr>
              <a:t>Evaluation</a:t>
            </a:r>
            <a:endParaRPr lang="en-US" sz="1594" dirty="0"/>
          </a:p>
        </p:txBody>
      </p:sp>
      <p:sp>
        <p:nvSpPr>
          <p:cNvPr id="16" name="Text 14"/>
          <p:cNvSpPr/>
          <p:nvPr/>
        </p:nvSpPr>
        <p:spPr>
          <a:xfrm>
            <a:off x="2109430" y="7348538"/>
            <a:ext cx="10735389" cy="323850"/>
          </a:xfrm>
          <a:prstGeom prst="rect">
            <a:avLst/>
          </a:prstGeom>
          <a:noFill/>
          <a:ln/>
        </p:spPr>
        <p:txBody>
          <a:bodyPr wrap="none" rtlCol="0" anchor="t"/>
          <a:lstStyle/>
          <a:p>
            <a:pPr algn="l" marL="342900" indent="-342900">
              <a:lnSpc>
                <a:spcPts val="2551"/>
              </a:lnSpc>
              <a:buSzPct val="100000"/>
              <a:buChar char="•"/>
            </a:pPr>
            <a:r>
              <a:rPr lang="en-US" sz="1594" b="1" dirty="0">
                <a:solidFill>
                  <a:srgbClr val="49495A"/>
                </a:solidFill>
                <a:latin typeface="Open Sans" pitchFamily="34" charset="0"/>
                <a:ea typeface="Open Sans" pitchFamily="34" charset="-122"/>
                <a:cs typeface="Open Sans" pitchFamily="34" charset="-120"/>
              </a:rPr>
              <a:t>Metrics</a:t>
            </a:r>
            <a:pPr algn="l" indent="0" marL="0">
              <a:lnSpc>
                <a:spcPts val="2551"/>
              </a:lnSpc>
              <a:buNone/>
            </a:pPr>
            <a:r>
              <a:rPr lang="en-US" sz="1594" dirty="0">
                <a:solidFill>
                  <a:srgbClr val="49495A"/>
                </a:solidFill>
                <a:latin typeface="Open Sans" pitchFamily="34" charset="0"/>
                <a:ea typeface="Open Sans" pitchFamily="34" charset="-122"/>
                <a:cs typeface="Open Sans" pitchFamily="34" charset="-120"/>
              </a:rPr>
              <a:t>: ROUGE score calculation.</a:t>
            </a:r>
            <a:endParaRPr lang="en-US" sz="1594" dirty="0"/>
          </a:p>
        </p:txBody>
      </p:sp>
      <p:pic>
        <p:nvPicPr>
          <p:cNvPr id="17" name="Image 0" descr="preencoded.png">
            <a:hlinkClick r:id="rId2" tooltip=""/>
          </p:cNvPr>
          <p:cNvPicPr>
            <a:picLocks noChangeAspect="1"/>
          </p:cNvPicPr>
          <p:nvPr/>
        </p:nvPicPr>
        <p:blipFill>
          <a:blip r:embed="rId1"/>
          <a:stretch>
            <a:fillRect/>
          </a:stretch>
        </p:blipFill>
        <p:spPr>
          <a:xfrm>
            <a:off x="12242153" y="7589520"/>
            <a:ext cx="2296807" cy="54864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4F0FF"/>
          </a:solidFill>
          <a:ln/>
        </p:spPr>
      </p:sp>
      <p:sp>
        <p:nvSpPr>
          <p:cNvPr id="3" name="Shape 1"/>
          <p:cNvSpPr/>
          <p:nvPr/>
        </p:nvSpPr>
        <p:spPr>
          <a:xfrm>
            <a:off x="0" y="0"/>
            <a:ext cx="14630400" cy="8229600"/>
          </a:xfrm>
          <a:prstGeom prst="rect">
            <a:avLst/>
          </a:prstGeom>
          <a:solidFill>
            <a:srgbClr val="FBFAFF"/>
          </a:solidFill>
          <a:ln/>
        </p:spPr>
      </p:sp>
      <p:sp>
        <p:nvSpPr>
          <p:cNvPr id="4" name="Text 2"/>
          <p:cNvSpPr/>
          <p:nvPr/>
        </p:nvSpPr>
        <p:spPr>
          <a:xfrm>
            <a:off x="2552224" y="557570"/>
            <a:ext cx="4359593" cy="544949"/>
          </a:xfrm>
          <a:prstGeom prst="rect">
            <a:avLst/>
          </a:prstGeom>
          <a:noFill/>
          <a:ln/>
        </p:spPr>
        <p:txBody>
          <a:bodyPr wrap="none" rtlCol="0" anchor="t"/>
          <a:lstStyle/>
          <a:p>
            <a:pPr indent="0" marL="0">
              <a:lnSpc>
                <a:spcPts val="4291"/>
              </a:lnSpc>
              <a:buNone/>
            </a:pPr>
            <a:r>
              <a:rPr lang="en-US" sz="3433" dirty="0">
                <a:solidFill>
                  <a:srgbClr val="403CCF"/>
                </a:solidFill>
                <a:latin typeface="Libre Baskerville" pitchFamily="34" charset="0"/>
                <a:ea typeface="Libre Baskerville" pitchFamily="34" charset="-122"/>
                <a:cs typeface="Libre Baskerville" pitchFamily="34" charset="-120"/>
              </a:rPr>
              <a:t>Implementation</a:t>
            </a:r>
            <a:endParaRPr lang="en-US" sz="3433" dirty="0"/>
          </a:p>
        </p:txBody>
      </p:sp>
      <p:sp>
        <p:nvSpPr>
          <p:cNvPr id="5" name="Text 3"/>
          <p:cNvSpPr/>
          <p:nvPr/>
        </p:nvSpPr>
        <p:spPr>
          <a:xfrm>
            <a:off x="2552224" y="1451253"/>
            <a:ext cx="9525833" cy="279083"/>
          </a:xfrm>
          <a:prstGeom prst="rect">
            <a:avLst/>
          </a:prstGeom>
          <a:noFill/>
          <a:ln/>
        </p:spPr>
        <p:txBody>
          <a:bodyPr wrap="none" rtlCol="0" anchor="t"/>
          <a:lstStyle/>
          <a:p>
            <a:pPr indent="0" marL="0">
              <a:lnSpc>
                <a:spcPts val="2197"/>
              </a:lnSpc>
              <a:buNone/>
            </a:pPr>
            <a:r>
              <a:rPr lang="en-US" sz="1373" b="1" dirty="0">
                <a:solidFill>
                  <a:srgbClr val="49495A"/>
                </a:solidFill>
                <a:latin typeface="Open Sans" pitchFamily="34" charset="0"/>
                <a:ea typeface="Open Sans" pitchFamily="34" charset="-122"/>
                <a:cs typeface="Open Sans" pitchFamily="34" charset="-120"/>
              </a:rPr>
              <a:t>Text Rank: </a:t>
            </a:r>
            <a:endParaRPr lang="en-US" sz="1373" dirty="0"/>
          </a:p>
        </p:txBody>
      </p:sp>
      <p:sp>
        <p:nvSpPr>
          <p:cNvPr id="6" name="Text 4"/>
          <p:cNvSpPr/>
          <p:nvPr/>
        </p:nvSpPr>
        <p:spPr>
          <a:xfrm>
            <a:off x="2552224" y="1926431"/>
            <a:ext cx="9525833" cy="558165"/>
          </a:xfrm>
          <a:prstGeom prst="rect">
            <a:avLst/>
          </a:prstGeom>
          <a:noFill/>
          <a:ln/>
        </p:spPr>
        <p:txBody>
          <a:bodyPr wrap="square" rtlCol="0" anchor="t"/>
          <a:lstStyle/>
          <a:p>
            <a:pPr indent="0" marL="0">
              <a:lnSpc>
                <a:spcPts val="2197"/>
              </a:lnSpc>
              <a:buNone/>
            </a:pPr>
            <a:r>
              <a:rPr lang="en-US" sz="1373" dirty="0">
                <a:solidFill>
                  <a:srgbClr val="49495A"/>
                </a:solidFill>
                <a:latin typeface="Open Sans" pitchFamily="34" charset="0"/>
                <a:ea typeface="Open Sans" pitchFamily="34" charset="-122"/>
                <a:cs typeface="Open Sans" pitchFamily="34" charset="-120"/>
              </a:rPr>
              <a:t>Text Rank is a graph-based ranking algorithm for text summarization. Similar to PageRank, it identifies the most important sentences in a document by ranking them based on their connectivity in a graph.</a:t>
            </a:r>
            <a:endParaRPr lang="en-US" sz="1373" dirty="0"/>
          </a:p>
        </p:txBody>
      </p:sp>
      <p:sp>
        <p:nvSpPr>
          <p:cNvPr id="7" name="Text 5"/>
          <p:cNvSpPr/>
          <p:nvPr/>
        </p:nvSpPr>
        <p:spPr>
          <a:xfrm>
            <a:off x="2831068" y="2680692"/>
            <a:ext cx="9246989" cy="279083"/>
          </a:xfrm>
          <a:prstGeom prst="rect">
            <a:avLst/>
          </a:prstGeom>
          <a:noFill/>
          <a:ln/>
        </p:spPr>
        <p:txBody>
          <a:bodyPr wrap="none" rtlCol="0" anchor="t"/>
          <a:lstStyle/>
          <a:p>
            <a:pPr algn="l" marL="342900" indent="-342900">
              <a:lnSpc>
                <a:spcPts val="2197"/>
              </a:lnSpc>
              <a:buSzPct val="100000"/>
              <a:buChar char="•"/>
            </a:pPr>
            <a:r>
              <a:rPr lang="en-US" sz="1373" b="1" dirty="0">
                <a:solidFill>
                  <a:srgbClr val="49495A"/>
                </a:solidFill>
                <a:latin typeface="Open Sans" pitchFamily="34" charset="0"/>
                <a:ea typeface="Open Sans" pitchFamily="34" charset="-122"/>
                <a:cs typeface="Open Sans" pitchFamily="34" charset="-120"/>
              </a:rPr>
              <a:t>Step 1: Sentence Tokenization- </a:t>
            </a:r>
            <a:pPr algn="l" indent="0" marL="0">
              <a:lnSpc>
                <a:spcPts val="2197"/>
              </a:lnSpc>
              <a:buNone/>
            </a:pPr>
            <a:r>
              <a:rPr lang="en-US" sz="1373" dirty="0">
                <a:solidFill>
                  <a:srgbClr val="49495A"/>
                </a:solidFill>
                <a:latin typeface="Open Sans" pitchFamily="34" charset="0"/>
                <a:ea typeface="Open Sans" pitchFamily="34" charset="-122"/>
                <a:cs typeface="Open Sans" pitchFamily="34" charset="-120"/>
              </a:rPr>
              <a:t>Splitting the text into individual sentences.</a:t>
            </a:r>
            <a:endParaRPr lang="en-US" sz="1373" dirty="0"/>
          </a:p>
        </p:txBody>
      </p:sp>
      <p:sp>
        <p:nvSpPr>
          <p:cNvPr id="8" name="Text 6"/>
          <p:cNvSpPr/>
          <p:nvPr/>
        </p:nvSpPr>
        <p:spPr>
          <a:xfrm>
            <a:off x="2831068" y="3020735"/>
            <a:ext cx="9246989" cy="558165"/>
          </a:xfrm>
          <a:prstGeom prst="rect">
            <a:avLst/>
          </a:prstGeom>
          <a:noFill/>
          <a:ln/>
        </p:spPr>
        <p:txBody>
          <a:bodyPr wrap="square" rtlCol="0" anchor="t"/>
          <a:lstStyle/>
          <a:p>
            <a:pPr algn="l" marL="342900" indent="-342900">
              <a:lnSpc>
                <a:spcPts val="2197"/>
              </a:lnSpc>
              <a:buSzPct val="100000"/>
              <a:buChar char="•"/>
            </a:pPr>
            <a:r>
              <a:rPr lang="en-US" sz="1373" b="1" dirty="0">
                <a:solidFill>
                  <a:srgbClr val="49495A"/>
                </a:solidFill>
                <a:latin typeface="Open Sans" pitchFamily="34" charset="0"/>
                <a:ea typeface="Open Sans" pitchFamily="34" charset="-122"/>
                <a:cs typeface="Open Sans" pitchFamily="34" charset="-120"/>
              </a:rPr>
              <a:t>Step 2: Sentence Similarity Calculation- </a:t>
            </a:r>
            <a:pPr algn="l" indent="0" marL="0">
              <a:lnSpc>
                <a:spcPts val="2197"/>
              </a:lnSpc>
              <a:buNone/>
            </a:pPr>
            <a:r>
              <a:rPr lang="en-US" sz="1373" dirty="0">
                <a:solidFill>
                  <a:srgbClr val="49495A"/>
                </a:solidFill>
                <a:latin typeface="Open Sans" pitchFamily="34" charset="0"/>
                <a:ea typeface="Open Sans" pitchFamily="34" charset="-122"/>
                <a:cs typeface="Open Sans" pitchFamily="34" charset="-120"/>
              </a:rPr>
              <a:t>Calculating the similarity between sentences to create edges in the graph.</a:t>
            </a:r>
            <a:endParaRPr lang="en-US" sz="1373" dirty="0"/>
          </a:p>
        </p:txBody>
      </p:sp>
      <p:sp>
        <p:nvSpPr>
          <p:cNvPr id="9" name="Text 7"/>
          <p:cNvSpPr/>
          <p:nvPr/>
        </p:nvSpPr>
        <p:spPr>
          <a:xfrm>
            <a:off x="2831068" y="3639860"/>
            <a:ext cx="9246989" cy="279083"/>
          </a:xfrm>
          <a:prstGeom prst="rect">
            <a:avLst/>
          </a:prstGeom>
          <a:noFill/>
          <a:ln/>
        </p:spPr>
        <p:txBody>
          <a:bodyPr wrap="none" rtlCol="0" anchor="t"/>
          <a:lstStyle/>
          <a:p>
            <a:pPr algn="l" marL="342900" indent="-342900">
              <a:lnSpc>
                <a:spcPts val="2197"/>
              </a:lnSpc>
              <a:buSzPct val="100000"/>
              <a:buChar char="•"/>
            </a:pPr>
            <a:r>
              <a:rPr lang="en-US" sz="1373" b="1" dirty="0">
                <a:solidFill>
                  <a:srgbClr val="49495A"/>
                </a:solidFill>
                <a:latin typeface="Open Sans" pitchFamily="34" charset="0"/>
                <a:ea typeface="Open Sans" pitchFamily="34" charset="-122"/>
                <a:cs typeface="Open Sans" pitchFamily="34" charset="-120"/>
              </a:rPr>
              <a:t>Step 3: Graph Construction- </a:t>
            </a:r>
            <a:pPr algn="l" indent="0" marL="0">
              <a:lnSpc>
                <a:spcPts val="2197"/>
              </a:lnSpc>
              <a:buNone/>
            </a:pPr>
            <a:r>
              <a:rPr lang="en-US" sz="1373" dirty="0">
                <a:solidFill>
                  <a:srgbClr val="49495A"/>
                </a:solidFill>
                <a:latin typeface="Open Sans" pitchFamily="34" charset="0"/>
                <a:ea typeface="Open Sans" pitchFamily="34" charset="-122"/>
                <a:cs typeface="Open Sans" pitchFamily="34" charset="-120"/>
              </a:rPr>
              <a:t>Building a graph where sentences are nodes and edges represent similarity scores.</a:t>
            </a:r>
            <a:endParaRPr lang="en-US" sz="1373" dirty="0"/>
          </a:p>
        </p:txBody>
      </p:sp>
      <p:sp>
        <p:nvSpPr>
          <p:cNvPr id="10" name="Text 8"/>
          <p:cNvSpPr/>
          <p:nvPr/>
        </p:nvSpPr>
        <p:spPr>
          <a:xfrm>
            <a:off x="2831068" y="3979902"/>
            <a:ext cx="9246989" cy="279083"/>
          </a:xfrm>
          <a:prstGeom prst="rect">
            <a:avLst/>
          </a:prstGeom>
          <a:noFill/>
          <a:ln/>
        </p:spPr>
        <p:txBody>
          <a:bodyPr wrap="none" rtlCol="0" anchor="t"/>
          <a:lstStyle/>
          <a:p>
            <a:pPr algn="l" marL="342900" indent="-342900">
              <a:lnSpc>
                <a:spcPts val="2197"/>
              </a:lnSpc>
              <a:buSzPct val="100000"/>
              <a:buChar char="•"/>
            </a:pPr>
            <a:r>
              <a:rPr lang="en-US" sz="1373" b="1" dirty="0">
                <a:solidFill>
                  <a:srgbClr val="49495A"/>
                </a:solidFill>
                <a:latin typeface="Open Sans" pitchFamily="34" charset="0"/>
                <a:ea typeface="Open Sans" pitchFamily="34" charset="-122"/>
                <a:cs typeface="Open Sans" pitchFamily="34" charset="-120"/>
              </a:rPr>
              <a:t>Step 4: Sentence Ranking- </a:t>
            </a:r>
            <a:pPr algn="l" indent="0" marL="0">
              <a:lnSpc>
                <a:spcPts val="2197"/>
              </a:lnSpc>
              <a:buNone/>
            </a:pPr>
            <a:r>
              <a:rPr lang="en-US" sz="1373" dirty="0">
                <a:solidFill>
                  <a:srgbClr val="49495A"/>
                </a:solidFill>
                <a:latin typeface="Open Sans" pitchFamily="34" charset="0"/>
                <a:ea typeface="Open Sans" pitchFamily="34" charset="-122"/>
                <a:cs typeface="Open Sans" pitchFamily="34" charset="-120"/>
              </a:rPr>
              <a:t>Applying the PageRank algorithm to rank sentences based on their importance.</a:t>
            </a:r>
            <a:endParaRPr lang="en-US" sz="1373" dirty="0"/>
          </a:p>
        </p:txBody>
      </p:sp>
      <p:sp>
        <p:nvSpPr>
          <p:cNvPr id="11" name="Text 9"/>
          <p:cNvSpPr/>
          <p:nvPr/>
        </p:nvSpPr>
        <p:spPr>
          <a:xfrm>
            <a:off x="2831068" y="4319945"/>
            <a:ext cx="9246989" cy="279083"/>
          </a:xfrm>
          <a:prstGeom prst="rect">
            <a:avLst/>
          </a:prstGeom>
          <a:noFill/>
          <a:ln/>
        </p:spPr>
        <p:txBody>
          <a:bodyPr wrap="none" rtlCol="0" anchor="t"/>
          <a:lstStyle/>
          <a:p>
            <a:pPr algn="l" marL="342900" indent="-342900">
              <a:lnSpc>
                <a:spcPts val="2197"/>
              </a:lnSpc>
              <a:buSzPct val="100000"/>
              <a:buChar char="•"/>
            </a:pPr>
            <a:r>
              <a:rPr lang="en-US" sz="1373" b="1" dirty="0">
                <a:solidFill>
                  <a:srgbClr val="49495A"/>
                </a:solidFill>
                <a:latin typeface="Open Sans" pitchFamily="34" charset="0"/>
                <a:ea typeface="Open Sans" pitchFamily="34" charset="-122"/>
                <a:cs typeface="Open Sans" pitchFamily="34" charset="-120"/>
              </a:rPr>
              <a:t>Step 5: Summary Generation- </a:t>
            </a:r>
            <a:pPr algn="l" indent="0" marL="0">
              <a:lnSpc>
                <a:spcPts val="2197"/>
              </a:lnSpc>
              <a:buNone/>
            </a:pPr>
            <a:r>
              <a:rPr lang="en-US" sz="1373" dirty="0">
                <a:solidFill>
                  <a:srgbClr val="49495A"/>
                </a:solidFill>
                <a:latin typeface="Open Sans" pitchFamily="34" charset="0"/>
                <a:ea typeface="Open Sans" pitchFamily="34" charset="-122"/>
                <a:cs typeface="Open Sans" pitchFamily="34" charset="-120"/>
              </a:rPr>
              <a:t>Selecting top-ranked sentences to form the summary.</a:t>
            </a:r>
            <a:endParaRPr lang="en-US" sz="1373" dirty="0"/>
          </a:p>
        </p:txBody>
      </p:sp>
      <p:pic>
        <p:nvPicPr>
          <p:cNvPr id="12" name="Image 0" descr="preencoded.png">    </p:cNvPr>
          <p:cNvPicPr>
            <a:picLocks noChangeAspect="1"/>
          </p:cNvPicPr>
          <p:nvPr/>
        </p:nvPicPr>
        <p:blipFill>
          <a:blip r:embed="rId1"/>
          <a:stretch>
            <a:fillRect/>
          </a:stretch>
        </p:blipFill>
        <p:spPr>
          <a:xfrm>
            <a:off x="2552224" y="4795123"/>
            <a:ext cx="9525833" cy="2876907"/>
          </a:xfrm>
          <a:prstGeom prst="rect">
            <a:avLst/>
          </a:prstGeom>
        </p:spPr>
      </p:pic>
      <p:pic>
        <p:nvPicPr>
          <p:cNvPr id="13"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24</Slides>
  <Notes>24</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24</vt:i4>
      </vt:variant>
    </vt:vector>
  </HeadingPairs>
  <TitlesOfParts>
    <vt:vector size="27"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2024-08-22T07:53:14Z</dcterms:created>
  <dcterms:modified xsi:type="dcterms:W3CDTF">2024-08-22T07:53:14Z</dcterms:modified>
</cp:coreProperties>
</file>